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4" r:id="rId3"/>
    <p:sldId id="258" r:id="rId4"/>
    <p:sldId id="259" r:id="rId5"/>
    <p:sldId id="266" r:id="rId6"/>
    <p:sldId id="269" r:id="rId7"/>
    <p:sldId id="270" r:id="rId8"/>
    <p:sldId id="267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6" r:id="rId20"/>
    <p:sldId id="287" r:id="rId21"/>
    <p:sldId id="297" r:id="rId22"/>
    <p:sldId id="288" r:id="rId23"/>
    <p:sldId id="289" r:id="rId24"/>
    <p:sldId id="290" r:id="rId25"/>
    <p:sldId id="292" r:id="rId26"/>
    <p:sldId id="293" r:id="rId27"/>
    <p:sldId id="294" r:id="rId28"/>
    <p:sldId id="296" r:id="rId29"/>
    <p:sldId id="295" r:id="rId30"/>
    <p:sldId id="262" r:id="rId31"/>
  </p:sldIdLst>
  <p:sldSz cx="12192000" cy="6858000"/>
  <p:notesSz cx="7103745" cy="10234295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30C"/>
    <a:srgbClr val="8B8C8C"/>
    <a:srgbClr val="B6040E"/>
    <a:srgbClr val="595959"/>
    <a:srgbClr val="DC0817"/>
    <a:srgbClr val="DB0716"/>
    <a:srgbClr val="4B4A48"/>
    <a:srgbClr val="C9C9C9"/>
    <a:srgbClr val="C1C1C1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/>
    <p:restoredTop sz="92157" autoAdjust="0"/>
  </p:normalViewPr>
  <p:slideViewPr>
    <p:cSldViewPr snapToGrid="0" showGuides="1">
      <p:cViewPr varScale="1">
        <p:scale>
          <a:sx n="93" d="100"/>
          <a:sy n="93" d="100"/>
        </p:scale>
        <p:origin x="884" y="72"/>
      </p:cViewPr>
      <p:guideLst>
        <p:guide orient="horz" pos="2160"/>
        <p:guide pos="377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048669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pPr fontAlgn="auto"/>
            <a:fld id="{0F9B84EA-7D68-4D60-9CB1-D50884785D1C}" type="datetimeFigureOut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7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04867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pPr fontAlgn="auto"/>
            <a:fld id="{8D4E0FC9-F1F8-4FAE-9988-3BA365CFD46F}" type="slidenum">
              <a:rPr lang="zh-CN" altLang="en-US" sz="1245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04866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6C8D182-E4C8-4120-9249-FC9774456FF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6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8665" name="备注占位符 4"/>
          <p:cNvSpPr>
            <a:spLocks noGrp="1"/>
          </p:cNvSpPr>
          <p:nvPr>
            <p:ph type="body" sz="quarter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66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04866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5D0DACE-38E0-42D2-9336-2B707D34BC6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副标题 2"/>
          <p:cNvSpPr>
            <a:spLocks noGrp="1"/>
          </p:cNvSpPr>
          <p:nvPr/>
        </p:nvSpPr>
        <p:spPr>
          <a:xfrm>
            <a:off x="6306820" y="4382770"/>
            <a:ext cx="3815715" cy="4222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l"/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以强认知AI平台，提升人类福祉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583" name="标题 1"/>
          <p:cNvSpPr>
            <a:spLocks noGrp="1"/>
          </p:cNvSpPr>
          <p:nvPr>
            <p:ph type="ctrTitle" hasCustomPrompt="1"/>
          </p:nvPr>
        </p:nvSpPr>
        <p:spPr>
          <a:xfrm>
            <a:off x="6306820" y="2635885"/>
            <a:ext cx="5737860" cy="1280795"/>
          </a:xfrm>
        </p:spPr>
        <p:txBody>
          <a:bodyPr anchor="b">
            <a:normAutofit/>
          </a:bodyPr>
          <a:lstStyle>
            <a:lvl1pPr algn="l">
              <a:defRPr sz="5200" b="1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单击编辑标题</a:t>
            </a:r>
            <a:endParaRPr lang="zh-CN" altLang="en-US" strike="noStrike" noProof="1"/>
          </a:p>
        </p:txBody>
      </p:sp>
      <p:sp>
        <p:nvSpPr>
          <p:cNvPr id="104858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306820" y="3959860"/>
            <a:ext cx="3844925" cy="422910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单击编辑副标题</a:t>
            </a:r>
            <a:endParaRPr lang="zh-CN" altLang="en-US" strike="noStrike" noProof="1"/>
          </a:p>
        </p:txBody>
      </p:sp>
      <p:pic>
        <p:nvPicPr>
          <p:cNvPr id="2097152" name="图片 3" descr="LOGO（反白）-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43895" y="530225"/>
            <a:ext cx="615950" cy="1043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4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4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617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1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1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gradFill rotWithShape="0">
          <a:gsLst>
            <a:gs pos="0">
              <a:srgbClr val="F2F2F2"/>
            </a:gs>
            <a:gs pos="100000">
              <a:schemeClr val="tx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3" name="直接连接符 7" hidden="1"/>
          <p:cNvCxnSpPr/>
          <p:nvPr userDrawn="1"/>
        </p:nvCxnSpPr>
        <p:spPr>
          <a:xfrm>
            <a:off x="742950" y="434975"/>
            <a:ext cx="0" cy="139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5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1048636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1048637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48638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9EFD9D74-47D9-4702-A33C-335B63B48DBF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3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104864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FABC47A4-756D-490B-A52F-7D9E2C9FC05F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612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1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51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52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53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29" name="直接连接符 11"/>
          <p:cNvCxnSpPr/>
          <p:nvPr userDrawn="1"/>
        </p:nvCxnSpPr>
        <p:spPr>
          <a:xfrm flipH="1">
            <a:off x="1068388" y="-22225"/>
            <a:ext cx="395288" cy="1047750"/>
          </a:xfrm>
          <a:prstGeom prst="line">
            <a:avLst/>
          </a:prstGeom>
          <a:ln w="12700" cmpd="sng">
            <a:solidFill>
              <a:srgbClr val="C9C9C9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连接符 12"/>
          <p:cNvCxnSpPr/>
          <p:nvPr userDrawn="1"/>
        </p:nvCxnSpPr>
        <p:spPr>
          <a:xfrm flipH="1">
            <a:off x="1068388" y="231775"/>
            <a:ext cx="395288" cy="1047750"/>
          </a:xfrm>
          <a:prstGeom prst="line">
            <a:avLst/>
          </a:prstGeom>
          <a:ln w="12700" cmpd="sng">
            <a:solidFill>
              <a:srgbClr val="C9C9C9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3" name="文本框 14"/>
          <p:cNvSpPr txBox="1"/>
          <p:nvPr userDrawn="1"/>
        </p:nvSpPr>
        <p:spPr>
          <a:xfrm>
            <a:off x="7697788" y="6411913"/>
            <a:ext cx="4249738" cy="2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/>
            <a:r>
              <a:rPr lang="zh-CN" altLang="en-US" sz="850" strike="noStrike" noProof="1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以强认知AI平台，提升人类福祉   Lift Humanity with Cognitive AI Platforms</a:t>
            </a:r>
            <a:endParaRPr lang="zh-CN" altLang="en-US" sz="850" strike="noStrike" noProof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8594" name="标题 4"/>
          <p:cNvSpPr>
            <a:spLocks noGrp="1"/>
          </p:cNvSpPr>
          <p:nvPr>
            <p:ph type="title" hasCustomPrompt="1"/>
          </p:nvPr>
        </p:nvSpPr>
        <p:spPr>
          <a:xfrm>
            <a:off x="1537970" y="396240"/>
            <a:ext cx="7789545" cy="363220"/>
          </a:xfrm>
        </p:spPr>
        <p:txBody>
          <a:bodyPr anchor="b">
            <a:normAutofit/>
          </a:bodyPr>
          <a:lstStyle>
            <a:lvl1pPr>
              <a:defRPr sz="1800" b="1">
                <a:solidFill>
                  <a:srgbClr val="595959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此处写下您的分页面标题</a:t>
            </a:r>
            <a:endParaRPr lang="zh-CN" altLang="en-US" strike="noStrike" noProof="1"/>
          </a:p>
        </p:txBody>
      </p:sp>
      <p:pic>
        <p:nvPicPr>
          <p:cNvPr id="2097154" name="图片 1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015" y="231775"/>
            <a:ext cx="387350" cy="6572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7" descr="目录-字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9345" y="1368425"/>
            <a:ext cx="2345690" cy="924560"/>
          </a:xfrm>
          <a:prstGeom prst="rect">
            <a:avLst/>
          </a:prstGeom>
        </p:spPr>
      </p:pic>
      <p:cxnSp>
        <p:nvCxnSpPr>
          <p:cNvPr id="3145728" name="直接连接符 11"/>
          <p:cNvCxnSpPr/>
          <p:nvPr userDrawn="1"/>
        </p:nvCxnSpPr>
        <p:spPr>
          <a:xfrm flipH="1">
            <a:off x="6933883" y="3336608"/>
            <a:ext cx="752475" cy="1979613"/>
          </a:xfrm>
          <a:prstGeom prst="line">
            <a:avLst/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直角三角形 6"/>
          <p:cNvSpPr/>
          <p:nvPr userDrawn="1"/>
        </p:nvSpPr>
        <p:spPr>
          <a:xfrm flipH="1">
            <a:off x="10735310" y="2970530"/>
            <a:ext cx="1463040" cy="3930650"/>
          </a:xfrm>
          <a:prstGeom prst="rtTriangle">
            <a:avLst/>
          </a:prstGeom>
          <a:solidFill>
            <a:srgbClr val="B70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4" name="直接连接符 11"/>
          <p:cNvCxnSpPr/>
          <p:nvPr userDrawn="1"/>
        </p:nvCxnSpPr>
        <p:spPr>
          <a:xfrm flipH="1">
            <a:off x="10952163" y="1763713"/>
            <a:ext cx="752475" cy="1979613"/>
          </a:xfrm>
          <a:prstGeom prst="line">
            <a:avLst/>
          </a:prstGeom>
          <a:ln w="12700" cmpd="sng">
            <a:solidFill>
              <a:srgbClr val="C9C9C9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接连接符 8"/>
          <p:cNvCxnSpPr/>
          <p:nvPr userDrawn="1"/>
        </p:nvCxnSpPr>
        <p:spPr>
          <a:xfrm flipH="1">
            <a:off x="10880725" y="2713038"/>
            <a:ext cx="750888" cy="1979613"/>
          </a:xfrm>
          <a:prstGeom prst="line">
            <a:avLst/>
          </a:prstGeom>
          <a:ln w="12700" cmpd="sng">
            <a:solidFill>
              <a:srgbClr val="C9C9C9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45" name="标题 1"/>
          <p:cNvSpPr>
            <a:spLocks noGrp="1"/>
          </p:cNvSpPr>
          <p:nvPr>
            <p:ph type="title" hasCustomPrompt="1"/>
          </p:nvPr>
        </p:nvSpPr>
        <p:spPr>
          <a:xfrm>
            <a:off x="759460" y="632460"/>
            <a:ext cx="7789545" cy="363220"/>
          </a:xfrm>
        </p:spPr>
        <p:txBody>
          <a:bodyPr anchor="b">
            <a:normAutofit/>
          </a:bodyPr>
          <a:lstStyle>
            <a:lvl1pPr>
              <a:defRPr sz="1800" b="1">
                <a:solidFill>
                  <a:srgbClr val="DC0817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  <a:endParaRPr lang="zh-CN" altLang="en-US" strike="noStrike" noProof="1"/>
          </a:p>
        </p:txBody>
      </p:sp>
      <p:sp>
        <p:nvSpPr>
          <p:cNvPr id="104864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759460" y="995680"/>
            <a:ext cx="7321550" cy="207010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Please fill in the Subtitle（副标题可删除）</a:t>
            </a:r>
            <a:endParaRPr lang="zh-CN" altLang="en-US" strike="noStrike" noProof="1"/>
          </a:p>
        </p:txBody>
      </p:sp>
      <p:sp>
        <p:nvSpPr>
          <p:cNvPr id="104864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4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10486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pic>
        <p:nvPicPr>
          <p:cNvPr id="2097157" name="图片 7" descr="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6615" y="485775"/>
            <a:ext cx="452755" cy="7696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rgbClr val="4B4A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4" descr="辅助图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5775" y="1890713"/>
            <a:ext cx="8701088" cy="25384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145732" name="直接连接符 6"/>
          <p:cNvCxnSpPr/>
          <p:nvPr userDrawn="1"/>
        </p:nvCxnSpPr>
        <p:spPr>
          <a:xfrm>
            <a:off x="5391150" y="4037013"/>
            <a:ext cx="1409700" cy="0"/>
          </a:xfrm>
          <a:prstGeom prst="line">
            <a:avLst/>
          </a:prstGeom>
          <a:ln w="69850">
            <a:solidFill>
              <a:srgbClr val="DB0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6" name="图片 9" descr="辅助图形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5775" y="1890713"/>
            <a:ext cx="8701088" cy="2538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624" name="标题 1"/>
          <p:cNvSpPr>
            <a:spLocks noGrp="1"/>
          </p:cNvSpPr>
          <p:nvPr>
            <p:ph type="title" hasCustomPrompt="1"/>
          </p:nvPr>
        </p:nvSpPr>
        <p:spPr>
          <a:xfrm>
            <a:off x="2201228" y="2931160"/>
            <a:ext cx="7789545" cy="902970"/>
          </a:xfrm>
        </p:spPr>
        <p:txBody>
          <a:bodyPr anchor="b">
            <a:noAutofit/>
          </a:bodyPr>
          <a:lstStyle>
            <a:lvl1pPr algn="ctr">
              <a:defRPr sz="5700" b="1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章节标题</a:t>
            </a:r>
            <a:endParaRPr lang="zh-CN" altLang="en-US" strike="noStrike" noProof="1"/>
          </a:p>
        </p:txBody>
      </p:sp>
      <p:sp>
        <p:nvSpPr>
          <p:cNvPr id="1048625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74073" y="4205605"/>
            <a:ext cx="5443855" cy="496570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PART-1</a:t>
            </a:r>
            <a:endParaRPr lang="zh-CN" altLang="en-US" strike="noStrike" noProof="1"/>
          </a:p>
        </p:txBody>
      </p:sp>
      <p:sp>
        <p:nvSpPr>
          <p:cNvPr id="1048626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27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104862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矩形 8"/>
          <p:cNvSpPr/>
          <p:nvPr userDrawn="1"/>
        </p:nvSpPr>
        <p:spPr>
          <a:xfrm>
            <a:off x="-22225" y="-64770"/>
            <a:ext cx="12236450" cy="3856990"/>
          </a:xfrm>
          <a:prstGeom prst="rect">
            <a:avLst/>
          </a:prstGeom>
          <a:solidFill>
            <a:srgbClr val="B70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2" name="矩形 9"/>
          <p:cNvSpPr/>
          <p:nvPr userDrawn="1"/>
        </p:nvSpPr>
        <p:spPr>
          <a:xfrm>
            <a:off x="-80010" y="3702685"/>
            <a:ext cx="12300585" cy="3201670"/>
          </a:xfrm>
          <a:prstGeom prst="rect">
            <a:avLst/>
          </a:prstGeom>
          <a:solidFill>
            <a:srgbClr val="8B8C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45731" name="直接连接符 6"/>
          <p:cNvCxnSpPr/>
          <p:nvPr userDrawn="1"/>
        </p:nvCxnSpPr>
        <p:spPr>
          <a:xfrm>
            <a:off x="5396389" y="3739198"/>
            <a:ext cx="1516063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03" name="副标题 2"/>
          <p:cNvSpPr>
            <a:spLocks noGrp="1"/>
          </p:cNvSpPr>
          <p:nvPr userDrawn="1"/>
        </p:nvSpPr>
        <p:spPr>
          <a:xfrm>
            <a:off x="3645377" y="4031933"/>
            <a:ext cx="5018088" cy="423862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ctr"/>
            <a:r>
              <a:rPr lang="zh-CN" altLang="en-US" sz="15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以强认知AI平台，提升人类福祉</a:t>
            </a:r>
            <a:endParaRPr lang="zh-CN" altLang="en-US" sz="15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8604" name="副标题 2"/>
          <p:cNvSpPr>
            <a:spLocks noGrp="1"/>
          </p:cNvSpPr>
          <p:nvPr userDrawn="1"/>
        </p:nvSpPr>
        <p:spPr>
          <a:xfrm>
            <a:off x="5502593" y="4383405"/>
            <a:ext cx="1303655" cy="42354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0" algn="dist"/>
            <a:r>
              <a:rPr lang="zh-CN" altLang="en-US" sz="11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暗物智能科技</a:t>
            </a:r>
            <a:endParaRPr lang="zh-CN" altLang="en-US" sz="11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48605" name="标题 1"/>
          <p:cNvSpPr>
            <a:spLocks noGrp="1"/>
          </p:cNvSpPr>
          <p:nvPr>
            <p:ph type="title" hasCustomPrompt="1"/>
          </p:nvPr>
        </p:nvSpPr>
        <p:spPr>
          <a:xfrm>
            <a:off x="2259648" y="2055495"/>
            <a:ext cx="7789545" cy="1107440"/>
          </a:xfrm>
        </p:spPr>
        <p:txBody>
          <a:bodyPr anchor="b">
            <a:noAutofit/>
          </a:bodyPr>
          <a:lstStyle>
            <a:lvl1pPr algn="ctr">
              <a:defRPr sz="6400" b="1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THANKS</a:t>
            </a:r>
            <a:endParaRPr lang="zh-CN" altLang="en-US" strike="noStrike" noProof="1"/>
          </a:p>
        </p:txBody>
      </p:sp>
      <p:sp>
        <p:nvSpPr>
          <p:cNvPr id="1048606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432493" y="3162935"/>
            <a:ext cx="5443855" cy="496570"/>
          </a:xfrm>
        </p:spPr>
        <p:txBody>
          <a:bodyPr>
            <a:noAutofit/>
          </a:bodyPr>
          <a:lstStyle>
            <a:lvl1pPr marL="0" indent="0" algn="ctr">
              <a:buNone/>
              <a:defRPr sz="19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填写会议标题</a:t>
            </a:r>
            <a:endParaRPr lang="zh-CN" altLang="en-US" strike="noStrike" noProof="1"/>
          </a:p>
        </p:txBody>
      </p:sp>
      <p:sp>
        <p:nvSpPr>
          <p:cNvPr id="104860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0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9702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10486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630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31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32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33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3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655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48656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5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04865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48659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6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6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48621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622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10486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3.xml"/><Relationship Id="rId16" Type="http://schemas.openxmlformats.org/officeDocument/2006/relationships/tags" Target="../tags/tag2.xml"/><Relationship Id="rId15" Type="http://schemas.openxmlformats.org/officeDocument/2006/relationships/tags" Target="../tags/tag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2F2F2"/>
            </a:gs>
            <a:gs pos="100000">
              <a:schemeClr val="tx2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/>
            <p:custDataLst>
              <p:tags r:id="rId16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 indent="-22860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1048581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p.weixin.qq.com/s/PnICVDyVuMSyvpvTrdEpSQ?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Tencent/mars/blob/master/mars/stn/src/longlink_task_manager.cc" TargetMode="External"/><Relationship Id="rId1" Type="http://schemas.openxmlformats.org/officeDocument/2006/relationships/hyperlink" Target="https://github.com/Tencent/mars/blob/master/mars/stn/src/dynamic_timeout.cc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zhuanlan.zhihu.com/p/31640388" TargetMode="Externa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hyperlink" Target="https://github.com/Tencent/mars/blob/7d9faf8cc3f5506af76aefa92e0dc871f871e9fe/mars/stn/src/task_profile.cc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mp.weixin.qq.com/s?__biz=MzAwNDY1ODY2OQ==&amp;mid=2649286458&amp;idx=1&amp;sn=320f690faa4f97f7a49a291d4de174a9&amp;chksm=8334c3b8b4434aae904b6d590027b100283ef175938610805dd33ca53f004bd3c56040b11fa6#r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Tencent/mars/blob/master/mars/comm/socket/complexconnect.cc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52im.net/thread-281-1-1.html" TargetMode="External"/><Relationship Id="rId2" Type="http://schemas.openxmlformats.org/officeDocument/2006/relationships/hyperlink" Target="http://www.52im.net/forum.php?mod=viewthread&amp;tid=783&amp;highlight=%D6%C7%C4%DC%D0%C4%CC%F8" TargetMode="External"/><Relationship Id="rId1" Type="http://schemas.openxmlformats.org/officeDocument/2006/relationships/hyperlink" Target="https://mp.weixin.qq.com/s/ghnmC8709DvnhieQhkLJpA?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hyperlink" Target="https://github.com/Tencent/mars/blob/master/mars/stn/src/smart_heartbeat.cc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firebase.google.com/docs/cloud-messaging/concept-options#setting-the-priority-of-a-message" TargetMode="External"/><Relationship Id="rId2" Type="http://schemas.openxmlformats.org/officeDocument/2006/relationships/hyperlink" Target="http://androidxref.com/8.0.0_r4/xref/frameworks/base/services/core/java/com/android/server/DeviceIdleController.java" TargetMode="External"/><Relationship Id="rId1" Type="http://schemas.openxmlformats.org/officeDocument/2006/relationships/hyperlink" Target="https://developer.android.com/training/monitoring-device-state/doze-standb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github.com/Tencent/mars/blob/master/mars/stn/src/flow_limit.cc" TargetMode="External"/><Relationship Id="rId1" Type="http://schemas.openxmlformats.org/officeDocument/2006/relationships/hyperlink" Target="https://github.com/Tencent/mars/blob/master/mars/stn/src/frequency_limit.cc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square/okhttp/blob/master/okhttp/src/main/kotlin/okhttp3/internal/http2/Hpack.kt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zhihu.com/question/67013338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github.com/WeMobileDev/article/blob/master/&#229;&#190;&#174;&#228;&#191;&#161;&#229;&#174;&#162;&#230;&#136;&#183;&#231;&#171;&#175;&#230;&#128;&#142;&#230;&#160;&#183;&#229;&#186;&#148;&#229;&#175;&#185;&#229;&#188;&#177;&#231;&#189;&#145;&#231;&#187;&#156;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Tencent/mar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30240" y="416687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/>
              <a:t>吴展乔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47360" y="3244850"/>
            <a:ext cx="3098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sz="5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714750" y="3244850"/>
            <a:ext cx="47339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微信</a:t>
            </a:r>
            <a:r>
              <a:rPr lang="en-US" altLang="zh-CN" sz="2400"/>
              <a:t>Mars</a:t>
            </a:r>
            <a:r>
              <a:rPr lang="zh-CN" altLang="en-US" sz="2400"/>
              <a:t>源码解析与相关实践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4671060" y="1940560"/>
            <a:ext cx="284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弱</a:t>
            </a:r>
            <a:r>
              <a:rPr lang="zh-CN" altLang="en-US" sz="54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网处理</a:t>
            </a:r>
            <a:endParaRPr lang="zh-CN" altLang="en-US" sz="54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86281" y="1354412"/>
            <a:ext cx="99208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2.Mars-</a:t>
            </a:r>
            <a:r>
              <a:rPr lang="zh-CN" altLang="en-US" dirty="0" smtClean="0">
                <a:hlinkClick r:id="rId1"/>
              </a:rPr>
              <a:t>信令</a:t>
            </a:r>
            <a:r>
              <a:rPr lang="zh-CN" altLang="en-US" dirty="0">
                <a:hlinkClick r:id="rId1"/>
              </a:rPr>
              <a:t>传输超时</a:t>
            </a:r>
            <a:r>
              <a:rPr lang="zh-CN" altLang="en-US" dirty="0" smtClean="0">
                <a:hlinkClick r:id="rId1"/>
              </a:rPr>
              <a:t>设计</a:t>
            </a:r>
            <a:endParaRPr lang="en-US" altLang="zh-CN" dirty="0" smtClean="0"/>
          </a:p>
          <a:p>
            <a:r>
              <a:rPr lang="zh-CN" altLang="en-US" dirty="0" smtClean="0"/>
              <a:t>如何设置一个合理的读写超时？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TCP</a:t>
            </a:r>
            <a:r>
              <a:rPr lang="zh-CN" altLang="en-US" dirty="0" smtClean="0"/>
              <a:t>重传：</a:t>
            </a:r>
            <a:r>
              <a:rPr lang="en-US" altLang="zh-CN" dirty="0" smtClean="0"/>
              <a:t>TCP</a:t>
            </a:r>
            <a:r>
              <a:rPr lang="zh-CN" altLang="en-US" dirty="0" smtClean="0"/>
              <a:t>在发出一个</a:t>
            </a:r>
            <a:r>
              <a:rPr lang="en-US" altLang="zh-CN" dirty="0" smtClean="0"/>
              <a:t>TCP</a:t>
            </a:r>
            <a:r>
              <a:rPr lang="zh-CN" altLang="en-US" dirty="0" smtClean="0"/>
              <a:t>报文段之后，就会设置一个重传定时器。当定时器溢出时，重传报文段。定时器的重传时间间隔（</a:t>
            </a:r>
            <a:r>
              <a:rPr lang="en-US" altLang="zh-CN" dirty="0" smtClean="0"/>
              <a:t>RTO</a:t>
            </a:r>
            <a:r>
              <a:rPr lang="zh-CN" altLang="en-US" dirty="0" smtClean="0"/>
              <a:t>），是根据数据往返一次的时间（即</a:t>
            </a:r>
            <a:r>
              <a:rPr lang="en-US" altLang="zh-CN" dirty="0" smtClean="0"/>
              <a:t>RTT</a:t>
            </a:r>
            <a:r>
              <a:rPr lang="zh-CN" altLang="en-US" dirty="0" smtClean="0"/>
              <a:t>）来计算的。如果多次重传失败，那么重传时间间隔，将会每次递增一倍，即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指数退避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，最后可长达</a:t>
            </a:r>
            <a:r>
              <a:rPr lang="en-US" altLang="zh-CN" dirty="0" smtClean="0"/>
              <a:t>64s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OPPO</a:t>
            </a:r>
            <a:r>
              <a:rPr lang="zh-CN" altLang="en-US" dirty="0"/>
              <a:t>手机</a:t>
            </a:r>
            <a:r>
              <a:rPr lang="en-US" altLang="zh-CN" dirty="0"/>
              <a:t>TCP</a:t>
            </a:r>
            <a:r>
              <a:rPr lang="zh-CN" altLang="en-US" dirty="0"/>
              <a:t>超时重传的间隔，依次为</a:t>
            </a:r>
            <a:r>
              <a:rPr lang="en-US" altLang="zh-CN" dirty="0"/>
              <a:t>[ 0.25s</a:t>
            </a:r>
            <a:r>
              <a:rPr lang="zh-CN" altLang="en-US" dirty="0"/>
              <a:t>，</a:t>
            </a:r>
            <a:r>
              <a:rPr lang="en-US" altLang="zh-CN" dirty="0"/>
              <a:t>0.5s</a:t>
            </a:r>
            <a:r>
              <a:rPr lang="zh-CN" altLang="en-US" dirty="0"/>
              <a:t>，</a:t>
            </a:r>
            <a:r>
              <a:rPr lang="en-US" altLang="zh-CN" dirty="0"/>
              <a:t>1s</a:t>
            </a:r>
            <a:r>
              <a:rPr lang="zh-CN" altLang="en-US" dirty="0"/>
              <a:t>，</a:t>
            </a:r>
            <a:r>
              <a:rPr lang="en-US" altLang="zh-CN" dirty="0"/>
              <a:t>2s</a:t>
            </a:r>
            <a:r>
              <a:rPr lang="zh-CN" altLang="en-US" dirty="0"/>
              <a:t>，</a:t>
            </a:r>
            <a:r>
              <a:rPr lang="en-US" altLang="zh-CN" dirty="0"/>
              <a:t>4s</a:t>
            </a:r>
            <a:r>
              <a:rPr lang="zh-CN" altLang="en-US" dirty="0"/>
              <a:t>，</a:t>
            </a:r>
            <a:r>
              <a:rPr lang="en-US" altLang="zh-CN" dirty="0"/>
              <a:t>8s</a:t>
            </a:r>
            <a:r>
              <a:rPr lang="zh-CN" altLang="en-US" dirty="0"/>
              <a:t>，</a:t>
            </a:r>
            <a:r>
              <a:rPr lang="en-US" altLang="zh-CN" dirty="0"/>
              <a:t>16s</a:t>
            </a:r>
            <a:r>
              <a:rPr lang="zh-CN" altLang="en-US" dirty="0"/>
              <a:t>，</a:t>
            </a:r>
            <a:r>
              <a:rPr lang="en-US" altLang="zh-CN" dirty="0"/>
              <a:t>32s</a:t>
            </a:r>
            <a:r>
              <a:rPr lang="zh-CN" altLang="en-US" dirty="0"/>
              <a:t>，</a:t>
            </a:r>
            <a:r>
              <a:rPr lang="en-US" altLang="zh-CN" dirty="0"/>
              <a:t>64s</a:t>
            </a:r>
            <a:r>
              <a:rPr lang="zh-CN" altLang="en-US" dirty="0"/>
              <a:t>，</a:t>
            </a:r>
            <a:r>
              <a:rPr lang="en-US" altLang="zh-CN" dirty="0"/>
              <a:t>64s</a:t>
            </a:r>
            <a:r>
              <a:rPr lang="zh-CN" altLang="en-US" dirty="0"/>
              <a:t>，</a:t>
            </a:r>
            <a:r>
              <a:rPr lang="en-US" altLang="zh-CN" dirty="0"/>
              <a:t>64s </a:t>
            </a:r>
            <a:r>
              <a:rPr lang="en-US" altLang="zh-CN" dirty="0" smtClean="0"/>
              <a:t>…]</a:t>
            </a:r>
            <a:endParaRPr lang="en-US" altLang="zh-CN" dirty="0" smtClean="0"/>
          </a:p>
          <a:p>
            <a:r>
              <a:rPr lang="en-US" altLang="zh-CN" dirty="0" err="1"/>
              <a:t>SamSung</a:t>
            </a:r>
            <a:r>
              <a:rPr lang="en-US" altLang="zh-CN" dirty="0"/>
              <a:t> </a:t>
            </a:r>
            <a:r>
              <a:rPr lang="zh-CN" altLang="en-US" dirty="0"/>
              <a:t>中 </a:t>
            </a:r>
            <a:r>
              <a:rPr lang="en-US" altLang="zh-CN" dirty="0"/>
              <a:t>TCP </a:t>
            </a:r>
            <a:r>
              <a:rPr lang="zh-CN" altLang="en-US" dirty="0"/>
              <a:t>超时重传的间隔依次为</a:t>
            </a:r>
            <a:r>
              <a:rPr lang="en-US" altLang="zh-CN" dirty="0"/>
              <a:t>[0.42s, 0.9s, 1.8s, 3.7s, 7.5s, 15s, 30s, 60s, 120s, 120s …]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重传定时器的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指数退避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带来的问题：</a:t>
            </a:r>
            <a:endParaRPr lang="en-US" altLang="zh-CN" dirty="0" smtClean="0"/>
          </a:p>
          <a:p>
            <a:r>
              <a:rPr lang="zh-CN" altLang="en-US" dirty="0"/>
              <a:t>连续发送报文段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时，</a:t>
            </a:r>
            <a:r>
              <a:rPr lang="zh-CN" altLang="en-US" dirty="0"/>
              <a:t>当</a:t>
            </a:r>
            <a:r>
              <a:rPr lang="en-US" altLang="zh-CN" dirty="0"/>
              <a:t>1</a:t>
            </a:r>
            <a:r>
              <a:rPr lang="zh-CN" altLang="en-US" dirty="0"/>
              <a:t>接收到，但</a:t>
            </a:r>
            <a:r>
              <a:rPr lang="en-US" altLang="zh-CN" dirty="0"/>
              <a:t>2</a:t>
            </a:r>
            <a:r>
              <a:rPr lang="zh-CN" altLang="en-US" dirty="0"/>
              <a:t>丢失时，接下来每收到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，就会发送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 err="1"/>
              <a:t>ack</a:t>
            </a:r>
            <a:r>
              <a:rPr lang="zh-CN" altLang="en-US" dirty="0"/>
              <a:t>。当收到</a:t>
            </a:r>
            <a:r>
              <a:rPr lang="en-US" altLang="zh-CN" dirty="0"/>
              <a:t>3</a:t>
            </a:r>
            <a:r>
              <a:rPr lang="zh-CN" altLang="en-US" dirty="0"/>
              <a:t>个重复的</a:t>
            </a:r>
            <a:r>
              <a:rPr lang="en-US" altLang="zh-CN" dirty="0" err="1"/>
              <a:t>ack</a:t>
            </a:r>
            <a:r>
              <a:rPr lang="zh-CN" altLang="en-US" dirty="0"/>
              <a:t>，即</a:t>
            </a:r>
            <a:r>
              <a:rPr lang="en-US" altLang="zh-CN" dirty="0"/>
              <a:t>4</a:t>
            </a:r>
            <a:r>
              <a:rPr lang="zh-CN" altLang="en-US" dirty="0"/>
              <a:t>个一样的</a:t>
            </a:r>
            <a:r>
              <a:rPr lang="en-US" altLang="zh-CN" dirty="0" err="1"/>
              <a:t>ack</a:t>
            </a:r>
            <a:r>
              <a:rPr lang="zh-CN" altLang="en-US" dirty="0"/>
              <a:t>，就表明分组</a:t>
            </a:r>
            <a:r>
              <a:rPr lang="en-US" altLang="zh-CN" dirty="0"/>
              <a:t>2</a:t>
            </a:r>
            <a:r>
              <a:rPr lang="zh-CN" altLang="en-US" dirty="0"/>
              <a:t>丢失了</a:t>
            </a:r>
            <a:r>
              <a:rPr lang="zh-CN" altLang="en-US" dirty="0" smtClean="0"/>
              <a:t>，根据</a:t>
            </a:r>
            <a:r>
              <a:rPr lang="en-US" altLang="zh-CN" dirty="0" smtClean="0"/>
              <a:t>TCP</a:t>
            </a:r>
            <a:r>
              <a:rPr lang="zh-CN" altLang="en-US" dirty="0" smtClean="0"/>
              <a:t>的快速重传算法，会进行快速重传。发送方无需等待重传定时器到达。</a:t>
            </a:r>
            <a:endParaRPr lang="en-US" altLang="zh-CN" dirty="0" smtClean="0"/>
          </a:p>
          <a:p>
            <a:r>
              <a:rPr lang="zh-CN" altLang="en-US" dirty="0"/>
              <a:t>当</a:t>
            </a:r>
            <a:r>
              <a:rPr lang="zh-CN" altLang="en-US" dirty="0" smtClean="0"/>
              <a:t>如果丢的报文段，是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的时候呢？只能等重传定时器到达。如果这个时候，如果设定整个请求的超时时间是</a:t>
            </a:r>
            <a:r>
              <a:rPr lang="en-US" altLang="zh-CN" dirty="0" smtClean="0"/>
              <a:t>5s</a:t>
            </a:r>
            <a:r>
              <a:rPr lang="zh-CN" altLang="en-US" dirty="0" smtClean="0"/>
              <a:t>，如果丢失的报文段是</a:t>
            </a:r>
            <a:r>
              <a:rPr lang="en-US" altLang="zh-CN" dirty="0" smtClean="0"/>
              <a:t>4</a:t>
            </a:r>
            <a:r>
              <a:rPr lang="zh-CN" altLang="en-US" dirty="0" smtClean="0"/>
              <a:t>，那么根据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指数退避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，最多只会重传</a:t>
            </a:r>
            <a:r>
              <a:rPr lang="en-US" altLang="zh-CN" dirty="0" smtClean="0"/>
              <a:t>3</a:t>
            </a:r>
            <a:r>
              <a:rPr lang="zh-CN" altLang="en-US" dirty="0" smtClean="0"/>
              <a:t>次。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100030" y="1368161"/>
            <a:ext cx="95977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如何设定一个合理的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读写超时时间？</a:t>
            </a:r>
            <a:endParaRPr lang="en-US" altLang="zh-CN" dirty="0" smtClean="0"/>
          </a:p>
          <a:p>
            <a:r>
              <a:rPr lang="zh-CN" altLang="en-US" dirty="0" smtClean="0"/>
              <a:t>分两种情况：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如果是网络波动、误码包导致的丢包，网络状况仍良好。当然是希望尽可能多地重传，甚至重新选择链路。但由于指数退避，</a:t>
            </a:r>
            <a:r>
              <a:rPr lang="zh-CN" altLang="en-US" dirty="0"/>
              <a:t>延长超时</a:t>
            </a:r>
            <a:r>
              <a:rPr lang="zh-CN" altLang="en-US" dirty="0" smtClean="0"/>
              <a:t>时间的话，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能重传的次数不多。所以，这时候，应该设置更短的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读写超时。让应用层重新发送数据，其实目的就是重置重传定时器、重新选择链路等。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如果是因为高</a:t>
            </a:r>
            <a:r>
              <a:rPr lang="zh-CN" altLang="en-US" dirty="0"/>
              <a:t>延迟</a:t>
            </a:r>
            <a:r>
              <a:rPr lang="en-US" altLang="zh-CN" dirty="0"/>
              <a:t>/</a:t>
            </a:r>
            <a:r>
              <a:rPr lang="zh-CN" altLang="en-US" dirty="0"/>
              <a:t>低速率的网络导致触发了重传定时器。较快的应用层重传会导致“请求”在这种网络下很难</a:t>
            </a:r>
            <a:r>
              <a:rPr lang="zh-CN" altLang="en-US" dirty="0" smtClean="0"/>
              <a:t>成功。所以，这时候重新选择链路是无效的。应该设置更长的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读写超时，让重传定时器，能到达一个恰当的重传间隔。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Mars</a:t>
            </a:r>
            <a:r>
              <a:rPr lang="zh-CN" altLang="en-US" dirty="0" smtClean="0"/>
              <a:t>的处理方案：</a:t>
            </a:r>
            <a:endParaRPr lang="en-US" altLang="zh-CN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弱</a:t>
            </a:r>
            <a:r>
              <a:rPr lang="zh-CN" altLang="en-US" dirty="0" smtClean="0"/>
              <a:t>网判定：</a:t>
            </a:r>
            <a:r>
              <a:rPr lang="en-US" altLang="zh-CN" dirty="0" smtClean="0">
                <a:hlinkClick r:id="rId1"/>
              </a:rPr>
              <a:t>dynamic_timeout.cc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三种状态：优秀、评估、差。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根据最近五分钟内的十次数据包（接收</a:t>
            </a:r>
            <a:r>
              <a:rPr lang="en-US" altLang="zh-CN" dirty="0" smtClean="0"/>
              <a:t>+</a:t>
            </a:r>
            <a:r>
              <a:rPr lang="zh-CN" altLang="en-US" dirty="0" smtClean="0"/>
              <a:t>发送）的质量，来动态判定网络状态</a:t>
            </a:r>
            <a:endParaRPr lang="en-US" altLang="zh-CN" dirty="0" smtClean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总读写超时、首包超时、包包超时</a:t>
            </a:r>
            <a:r>
              <a:rPr lang="zh-CN" altLang="en-US" dirty="0" smtClean="0"/>
              <a:t>：</a:t>
            </a:r>
            <a:r>
              <a:rPr lang="en-US" altLang="zh-CN" dirty="0" err="1">
                <a:hlinkClick r:id="rId2"/>
              </a:rPr>
              <a:t>LongLinkTaskManager</a:t>
            </a:r>
            <a:r>
              <a:rPr lang="en-US" altLang="zh-CN" dirty="0">
                <a:hlinkClick r:id="rId2"/>
              </a:rPr>
              <a:t>::__</a:t>
            </a:r>
            <a:r>
              <a:rPr lang="en-US" altLang="zh-CN" dirty="0" err="1">
                <a:hlinkClick r:id="rId2"/>
              </a:rPr>
              <a:t>RunOnTimeout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总的读写超时时间，来决定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读写超时。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首</a:t>
            </a:r>
            <a:r>
              <a:rPr lang="zh-CN" altLang="en-US" dirty="0" smtClean="0"/>
              <a:t>包超时，提前发现网络不同等问题，不用等等整个请求完成。重新选择其他链路等。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包包超时：效果类似首包超时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450665" y="4592625"/>
            <a:ext cx="96295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动态超时：</a:t>
            </a:r>
            <a:r>
              <a:rPr lang="en-US" altLang="zh-CN" dirty="0">
                <a:hlinkClick r:id="rId1"/>
              </a:rPr>
              <a:t>task_profile.cc</a:t>
            </a:r>
            <a:endParaRPr lang="en-US" altLang="zh-CN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根据当前的网络状态、网络类型，动态决定总超时时间和首包超时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包包超时是固定的：根据网络类型，非手机网络包包超时时间是</a:t>
            </a:r>
            <a:r>
              <a:rPr lang="en-US" altLang="zh-CN" dirty="0" smtClean="0"/>
              <a:t>8s</a:t>
            </a:r>
            <a:r>
              <a:rPr lang="zh-CN" altLang="en-US" dirty="0" smtClean="0"/>
              <a:t>，手机网络是</a:t>
            </a:r>
            <a:r>
              <a:rPr lang="en-US" altLang="zh-CN" dirty="0" smtClean="0"/>
              <a:t>12s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63206" y="349463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总</a:t>
            </a:r>
            <a:r>
              <a:rPr lang="zh-CN" alt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读写超时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29" y="913221"/>
            <a:ext cx="4292756" cy="24948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51955" y="356179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首包超时</a:t>
            </a:r>
            <a:endParaRPr lang="zh-CN" alt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AutoShape 2" descr="图片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02" y="853125"/>
            <a:ext cx="4851027" cy="26150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7855" y="4159885"/>
            <a:ext cx="7396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注：</a:t>
            </a:r>
            <a:r>
              <a:rPr lang="en-US" altLang="zh-CN"/>
              <a:t>okhttp</a:t>
            </a:r>
            <a:r>
              <a:rPr lang="zh-CN" altLang="en-US"/>
              <a:t>没有队列超时概念：</a:t>
            </a:r>
            <a:r>
              <a:rPr lang="zh-CN" altLang="en-US">
                <a:hlinkClick r:id="rId4" action="ppaction://hlinkfile"/>
              </a:rPr>
              <a:t>你以为的timeout,不一定是用户的timeout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113780" y="139566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3.Mars-</a:t>
            </a:r>
            <a:r>
              <a:rPr lang="zh-CN" altLang="en-US" dirty="0">
                <a:hlinkClick r:id="rId1"/>
              </a:rPr>
              <a:t>连接超时与</a:t>
            </a:r>
            <a:r>
              <a:rPr lang="en-US" altLang="zh-CN" dirty="0" err="1">
                <a:hlinkClick r:id="rId1"/>
              </a:rPr>
              <a:t>IP&amp;Port</a:t>
            </a:r>
            <a:r>
              <a:rPr lang="zh-CN" altLang="en-US" dirty="0">
                <a:hlinkClick r:id="rId1"/>
              </a:rPr>
              <a:t>排序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92535" y="1959429"/>
            <a:ext cx="94808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int</a:t>
            </a:r>
            <a:r>
              <a:rPr lang="en-US" altLang="zh-CN" dirty="0" smtClean="0"/>
              <a:t> connect(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sockfd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const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struct</a:t>
            </a:r>
            <a:r>
              <a:rPr lang="en-US" altLang="zh-CN" dirty="0" smtClean="0"/>
              <a:t> *</a:t>
            </a:r>
            <a:r>
              <a:rPr lang="en-US" altLang="zh-CN" dirty="0" err="1" smtClean="0"/>
              <a:t>addr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socklen_t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addrlen</a:t>
            </a:r>
            <a:r>
              <a:rPr lang="en-US" altLang="zh-CN" dirty="0" smtClean="0"/>
              <a:t>)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TCP </a:t>
            </a:r>
            <a:r>
              <a:rPr lang="zh-CN" altLang="en-US" dirty="0" smtClean="0"/>
              <a:t>建立连接的”三次握手”与连接终止的“四次挥手”，都是在这个</a:t>
            </a:r>
            <a:r>
              <a:rPr lang="en-US" altLang="zh-CN" dirty="0" smtClean="0"/>
              <a:t>connect</a:t>
            </a:r>
            <a:r>
              <a:rPr lang="zh-CN" altLang="en-US" dirty="0"/>
              <a:t>里</a:t>
            </a:r>
            <a:r>
              <a:rPr lang="zh-CN" altLang="en-US" dirty="0" smtClean="0"/>
              <a:t>。</a:t>
            </a:r>
            <a:r>
              <a:rPr lang="zh-CN" altLang="en-US" dirty="0"/>
              <a:t>不</a:t>
            </a:r>
            <a:r>
              <a:rPr lang="zh-CN" altLang="en-US" dirty="0" smtClean="0"/>
              <a:t>能</a:t>
            </a:r>
            <a:r>
              <a:rPr lang="zh-CN" altLang="en-US" dirty="0"/>
              <a:t>修改 </a:t>
            </a:r>
            <a:r>
              <a:rPr lang="en-US" altLang="zh-CN" dirty="0"/>
              <a:t>TCP </a:t>
            </a:r>
            <a:r>
              <a:rPr lang="zh-CN" altLang="en-US" dirty="0"/>
              <a:t>的协议</a:t>
            </a:r>
            <a:r>
              <a:rPr lang="zh-CN" altLang="en-US" dirty="0" smtClean="0"/>
              <a:t>栈，但我们可以设计应用层的超时重传机制。</a:t>
            </a:r>
            <a:endParaRPr lang="en-US" altLang="zh-CN" dirty="0" smtClean="0"/>
          </a:p>
          <a:p>
            <a:r>
              <a:rPr lang="zh-CN" altLang="en-US" dirty="0" smtClean="0"/>
              <a:t>通常做法，就是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那样，设置连接超时，提前结束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的阻塞调用。然后使用新的</a:t>
            </a:r>
            <a:r>
              <a:rPr lang="en-US" altLang="zh-CN" dirty="0" err="1" smtClean="0"/>
              <a:t>IP&amp;Port</a:t>
            </a:r>
            <a:r>
              <a:rPr lang="zh-CN" altLang="en-US" dirty="0" smtClean="0"/>
              <a:t>资源进行重试。但是有没有更优的重试策略？如何设计连接超时时间？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常见的连接超时时间：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连</a:t>
            </a:r>
            <a:r>
              <a:rPr lang="zh-CN" altLang="en-US" dirty="0" smtClean="0"/>
              <a:t>不通 </a:t>
            </a:r>
            <a:r>
              <a:rPr lang="en-US" altLang="zh-CN" dirty="0"/>
              <a:t>or </a:t>
            </a:r>
            <a:r>
              <a:rPr lang="zh-CN" altLang="en-US" dirty="0"/>
              <a:t>网络不可用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服务器繁忙 </a:t>
            </a:r>
            <a:r>
              <a:rPr lang="en-US" altLang="zh-CN" dirty="0"/>
              <a:t>or </a:t>
            </a:r>
            <a:r>
              <a:rPr lang="zh-CN" altLang="en-US" dirty="0"/>
              <a:t>中间路由故障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基站繁忙 </a:t>
            </a:r>
            <a:r>
              <a:rPr lang="en-US" altLang="zh-CN" dirty="0"/>
              <a:t>or </a:t>
            </a:r>
            <a:r>
              <a:rPr lang="zh-CN" altLang="en-US" dirty="0"/>
              <a:t>连接信号弱 </a:t>
            </a:r>
            <a:r>
              <a:rPr lang="en-US" altLang="zh-CN" dirty="0"/>
              <a:t>or </a:t>
            </a:r>
            <a:r>
              <a:rPr lang="zh-CN" altLang="en-US" dirty="0"/>
              <a:t>丢包率</a:t>
            </a:r>
            <a:r>
              <a:rPr lang="zh-CN" altLang="en-US" dirty="0" smtClean="0"/>
              <a:t>高等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dirty="0" smtClean="0"/>
              <a:t>场景一：连接超时不会带来什么优化</a:t>
            </a:r>
            <a:endParaRPr lang="en-US" altLang="zh-CN" dirty="0" smtClean="0"/>
          </a:p>
          <a:p>
            <a:r>
              <a:rPr lang="zh-CN" altLang="en-US" dirty="0"/>
              <a:t>场景二：这时候连接超时能短一些，就能尽快发现故障，并且通过更换 </a:t>
            </a:r>
            <a:r>
              <a:rPr lang="en-US" altLang="zh-CN" dirty="0" err="1"/>
              <a:t>IP&amp;Port</a:t>
            </a:r>
            <a:r>
              <a:rPr lang="en-US" altLang="zh-CN" dirty="0"/>
              <a:t> </a:t>
            </a:r>
            <a:r>
              <a:rPr lang="zh-CN" altLang="en-US" dirty="0"/>
              <a:t>的方式获得可用资源或路由</a:t>
            </a:r>
            <a:r>
              <a:rPr lang="zh-CN" altLang="en-US" dirty="0" smtClean="0"/>
              <a:t>路径</a:t>
            </a:r>
            <a:endParaRPr lang="en-US" altLang="zh-CN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141281" y="1423164"/>
            <a:ext cx="97283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场景三：移动网络中常见的弱网络场景，换 </a:t>
            </a:r>
            <a:r>
              <a:rPr lang="en-US" altLang="zh-CN" dirty="0" err="1"/>
              <a:t>IP&amp;Port</a:t>
            </a:r>
            <a:r>
              <a:rPr lang="en-US" altLang="zh-CN" dirty="0"/>
              <a:t> </a:t>
            </a:r>
            <a:r>
              <a:rPr lang="zh-CN" altLang="en-US" dirty="0"/>
              <a:t>资源也是无效的</a:t>
            </a:r>
            <a:r>
              <a:rPr lang="zh-CN" altLang="en-US" dirty="0" smtClean="0"/>
              <a:t>，同设置读写超时一样，希望连接超时</a:t>
            </a:r>
            <a:r>
              <a:rPr lang="zh-CN" altLang="en-US" dirty="0"/>
              <a:t>能相对长一些，</a:t>
            </a:r>
            <a:r>
              <a:rPr lang="zh-CN" altLang="en-US" strike="sngStrike" dirty="0"/>
              <a:t>进行更多的</a:t>
            </a:r>
            <a:r>
              <a:rPr lang="en-US" altLang="zh-CN" strike="sngStrike" dirty="0"/>
              <a:t>TCP</a:t>
            </a:r>
            <a:r>
              <a:rPr lang="zh-CN" altLang="en-US" strike="sngStrike" dirty="0"/>
              <a:t>层的</a:t>
            </a:r>
            <a:r>
              <a:rPr lang="zh-CN" altLang="en-US" strike="sngStrike" dirty="0" smtClean="0"/>
              <a:t>重传</a:t>
            </a:r>
            <a:r>
              <a:rPr lang="zh-CN" altLang="en-US" dirty="0" smtClean="0"/>
              <a:t>，进行更合理的重传。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Mars</a:t>
            </a:r>
            <a:r>
              <a:rPr lang="zh-CN" altLang="en-US" dirty="0" smtClean="0"/>
              <a:t>的处理方案：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合理的连接超时</a:t>
            </a:r>
            <a:endParaRPr lang="en-US" altLang="zh-CN" dirty="0"/>
          </a:p>
          <a:p>
            <a:pPr lvl="1"/>
            <a:r>
              <a:rPr lang="en-US" altLang="zh-CN" dirty="0"/>
              <a:t>connect</a:t>
            </a:r>
            <a:r>
              <a:rPr lang="zh-CN" altLang="en-US" dirty="0"/>
              <a:t>方法里的</a:t>
            </a:r>
            <a:r>
              <a:rPr lang="en-US" altLang="zh-CN" dirty="0" err="1"/>
              <a:t>syn</a:t>
            </a:r>
            <a:r>
              <a:rPr lang="zh-CN" altLang="en-US" dirty="0"/>
              <a:t>报文段的重传的时间：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IOS</a:t>
            </a:r>
            <a:r>
              <a:rPr lang="zh-CN" altLang="en-US" dirty="0"/>
              <a:t>会激进一些，超时间隔依次为（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，</a:t>
            </a:r>
            <a:r>
              <a:rPr lang="en-US" altLang="zh-CN" dirty="0"/>
              <a:t>32</a:t>
            </a:r>
            <a:r>
              <a:rPr lang="zh-CN" altLang="en-US" dirty="0"/>
              <a:t>），总共是</a:t>
            </a:r>
            <a:r>
              <a:rPr lang="en-US" altLang="zh-CN" dirty="0"/>
              <a:t>67s</a:t>
            </a:r>
            <a:r>
              <a:rPr lang="zh-CN" altLang="en-US" dirty="0"/>
              <a:t>。</a:t>
            </a: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4.4</a:t>
            </a:r>
            <a:r>
              <a:rPr lang="zh-CN" altLang="en-US" dirty="0"/>
              <a:t>的三星手机里，超时间隔依次为（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，</a:t>
            </a:r>
            <a:r>
              <a:rPr lang="en-US" altLang="zh-CN" dirty="0"/>
              <a:t>16</a:t>
            </a:r>
            <a:r>
              <a:rPr lang="zh-CN" altLang="en-US" dirty="0"/>
              <a:t>），第</a:t>
            </a:r>
            <a:r>
              <a:rPr lang="en-US" altLang="zh-CN" dirty="0"/>
              <a:t>5</a:t>
            </a:r>
            <a:r>
              <a:rPr lang="zh-CN" altLang="en-US" dirty="0"/>
              <a:t>次重试后</a:t>
            </a:r>
            <a:r>
              <a:rPr lang="en-US" altLang="zh-CN" dirty="0"/>
              <a:t>32</a:t>
            </a:r>
            <a:r>
              <a:rPr lang="zh-CN" altLang="en-US" dirty="0"/>
              <a:t>秒返回 </a:t>
            </a:r>
            <a:r>
              <a:rPr lang="en-US" altLang="zh-CN" dirty="0"/>
              <a:t>ETIMEOUT</a:t>
            </a:r>
            <a:r>
              <a:rPr lang="zh-CN" altLang="en-US" dirty="0"/>
              <a:t>，总用时</a:t>
            </a:r>
            <a:r>
              <a:rPr lang="en-US" altLang="zh-CN" dirty="0"/>
              <a:t>63</a:t>
            </a:r>
            <a:r>
              <a:rPr lang="zh-CN" altLang="en-US" dirty="0"/>
              <a:t>秒。</a:t>
            </a:r>
            <a:endParaRPr lang="zh-CN" altLang="en-US" dirty="0"/>
          </a:p>
          <a:p>
            <a:pPr lvl="1"/>
            <a:r>
              <a:rPr lang="en-US" altLang="zh-CN" dirty="0" smtClean="0"/>
              <a:t>4s</a:t>
            </a:r>
            <a:r>
              <a:rPr lang="zh-CN" altLang="en-US" dirty="0" smtClean="0"/>
              <a:t>不合适，弱网情况下，会导致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一直失败。</a:t>
            </a:r>
            <a:r>
              <a:rPr lang="zh-CN" altLang="en-US" dirty="0"/>
              <a:t>所以</a:t>
            </a:r>
            <a:r>
              <a:rPr lang="zh-CN" altLang="en-US" dirty="0" smtClean="0"/>
              <a:t>设置</a:t>
            </a:r>
            <a:r>
              <a:rPr lang="zh-CN" altLang="en-US" dirty="0"/>
              <a:t>为</a:t>
            </a:r>
            <a:r>
              <a:rPr lang="en-US" altLang="zh-CN" dirty="0"/>
              <a:t>10s</a:t>
            </a:r>
            <a:r>
              <a:rPr lang="zh-CN" altLang="en-US" dirty="0"/>
              <a:t>（意味着给第</a:t>
            </a:r>
            <a:r>
              <a:rPr lang="en-US" altLang="zh-CN" dirty="0"/>
              <a:t>3</a:t>
            </a:r>
            <a:r>
              <a:rPr lang="zh-CN" altLang="en-US" dirty="0"/>
              <a:t>次重发</a:t>
            </a:r>
            <a:r>
              <a:rPr lang="en-US" altLang="zh-CN" dirty="0"/>
              <a:t>3s</a:t>
            </a:r>
            <a:r>
              <a:rPr lang="zh-CN" altLang="en-US" dirty="0"/>
              <a:t>的等待时间），从而避免无效的等待时</a:t>
            </a:r>
            <a:r>
              <a:rPr lang="zh-CN" altLang="en-US" dirty="0" smtClean="0"/>
              <a:t>长。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复合连接：</a:t>
            </a:r>
            <a:r>
              <a:rPr lang="en-US" altLang="zh-CN" dirty="0" smtClean="0">
                <a:hlinkClick r:id="rId1"/>
              </a:rPr>
              <a:t>complexconnect.cc</a:t>
            </a:r>
            <a:endParaRPr lang="en-US" altLang="zh-CN" dirty="0"/>
          </a:p>
          <a:p>
            <a:pPr lvl="1"/>
            <a:r>
              <a:rPr lang="zh-CN" altLang="en-US" dirty="0" smtClean="0"/>
              <a:t>选择</a:t>
            </a:r>
            <a:r>
              <a:rPr lang="en-US" altLang="zh-CN" dirty="0"/>
              <a:t>10</a:t>
            </a:r>
            <a:r>
              <a:rPr lang="zh-CN" altLang="en-US" dirty="0"/>
              <a:t>秒的连接超时</a:t>
            </a:r>
            <a:r>
              <a:rPr lang="zh-CN" altLang="en-US" dirty="0" smtClean="0"/>
              <a:t>。需要</a:t>
            </a:r>
            <a:r>
              <a:rPr lang="en-US" altLang="zh-CN" dirty="0" smtClean="0"/>
              <a:t>10</a:t>
            </a:r>
            <a:r>
              <a:rPr lang="zh-CN" altLang="en-US" dirty="0"/>
              <a:t>秒的时间来确认一个 </a:t>
            </a:r>
            <a:r>
              <a:rPr lang="en-US" altLang="zh-CN" dirty="0" err="1"/>
              <a:t>IP&amp;Port</a:t>
            </a:r>
            <a:r>
              <a:rPr lang="en-US" altLang="zh-CN" dirty="0"/>
              <a:t> </a:t>
            </a:r>
            <a:r>
              <a:rPr lang="zh-CN" altLang="en-US" dirty="0"/>
              <a:t>组合的 </a:t>
            </a:r>
            <a:r>
              <a:rPr lang="en-US" altLang="zh-CN" dirty="0"/>
              <a:t>connect </a:t>
            </a:r>
            <a:r>
              <a:rPr lang="zh-CN" altLang="en-US" dirty="0"/>
              <a:t>超时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如果串行进行尝试，效率偏低</a:t>
            </a:r>
            <a:r>
              <a:rPr lang="zh-CN" altLang="en-US" dirty="0" smtClean="0"/>
              <a:t>。（</a:t>
            </a:r>
            <a:r>
              <a:rPr lang="en-US" altLang="zh-CN" dirty="0" err="1" smtClean="0"/>
              <a:t>Okhttp</a:t>
            </a:r>
            <a:r>
              <a:rPr lang="zh-CN" altLang="en-US" dirty="0" smtClean="0"/>
              <a:t>就是串行的尝试）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如果并行尝试，效率高，但服务器需要提供</a:t>
            </a:r>
            <a:r>
              <a:rPr lang="en-US" altLang="zh-CN" dirty="0" smtClean="0"/>
              <a:t>N</a:t>
            </a:r>
            <a:r>
              <a:rPr lang="zh-CN" altLang="en-US" dirty="0" smtClean="0"/>
              <a:t>倍的连接能力。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9254" y="1001772"/>
            <a:ext cx="4947843" cy="22883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3240" y="3396343"/>
            <a:ext cx="9096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复合连接：糅合串行和并行</a:t>
            </a:r>
            <a:r>
              <a:rPr lang="zh-CN" altLang="en-US" dirty="0"/>
              <a:t>的优点。初始阶段，应用发起对 </a:t>
            </a:r>
            <a:r>
              <a:rPr lang="en-US" altLang="zh-CN" dirty="0"/>
              <a:t>IP1 &amp;Port1 </a:t>
            </a:r>
            <a:r>
              <a:rPr lang="zh-CN" altLang="en-US" dirty="0"/>
              <a:t>的 </a:t>
            </a:r>
            <a:r>
              <a:rPr lang="en-US" altLang="zh-CN" dirty="0"/>
              <a:t>connect </a:t>
            </a:r>
            <a:r>
              <a:rPr lang="zh-CN" altLang="en-US" dirty="0"/>
              <a:t>调用。在第</a:t>
            </a:r>
            <a:r>
              <a:rPr lang="en-US" altLang="zh-CN" dirty="0"/>
              <a:t>4</a:t>
            </a:r>
            <a:r>
              <a:rPr lang="zh-CN" altLang="en-US" dirty="0"/>
              <a:t>秒的时候</a:t>
            </a:r>
            <a:r>
              <a:rPr lang="zh-CN" altLang="en-US" dirty="0" smtClean="0"/>
              <a:t>，这时候第一</a:t>
            </a:r>
            <a:r>
              <a:rPr lang="zh-CN" altLang="en-US" dirty="0"/>
              <a:t>个 </a:t>
            </a:r>
            <a:r>
              <a:rPr lang="en-US" altLang="zh-CN" dirty="0" smtClean="0"/>
              <a:t>connect</a:t>
            </a:r>
            <a:r>
              <a:rPr lang="zh-CN" altLang="en-US" dirty="0"/>
              <a:t>至少已经</a:t>
            </a:r>
            <a:r>
              <a:rPr lang="zh-CN" altLang="en-US" dirty="0" smtClean="0"/>
              <a:t>发</a:t>
            </a:r>
            <a:r>
              <a:rPr lang="zh-CN" altLang="en-US" dirty="0" smtClean="0"/>
              <a:t>了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</a:t>
            </a:r>
            <a:r>
              <a:rPr lang="en-US" altLang="zh-CN" dirty="0" smtClean="0"/>
              <a:t>SYN</a:t>
            </a:r>
            <a:r>
              <a:rPr lang="zh-CN" altLang="en-US" dirty="0" smtClean="0"/>
              <a:t>段，且过了一小段时间，但还</a:t>
            </a:r>
            <a:r>
              <a:rPr lang="zh-CN" altLang="en-US" dirty="0"/>
              <a:t>没有</a:t>
            </a:r>
            <a:r>
              <a:rPr lang="zh-CN" altLang="en-US" dirty="0" smtClean="0"/>
              <a:t>返回</a:t>
            </a:r>
            <a:r>
              <a:rPr lang="zh-CN" altLang="en-US" dirty="0" smtClean="0"/>
              <a:t>。这时候就</a:t>
            </a:r>
            <a:r>
              <a:rPr lang="zh-CN" altLang="en-US" dirty="0" smtClean="0"/>
              <a:t>发起</a:t>
            </a:r>
            <a:r>
              <a:rPr lang="zh-CN" altLang="en-US" dirty="0"/>
              <a:t>对 </a:t>
            </a:r>
            <a:r>
              <a:rPr lang="en-US" altLang="zh-CN" dirty="0"/>
              <a:t>IP2 &amp;Port2 </a:t>
            </a:r>
            <a:r>
              <a:rPr lang="zh-CN" altLang="en-US" dirty="0"/>
              <a:t>的 </a:t>
            </a:r>
            <a:r>
              <a:rPr lang="en-US" altLang="zh-CN" dirty="0"/>
              <a:t>connect </a:t>
            </a:r>
            <a:r>
              <a:rPr lang="zh-CN" altLang="en-US" dirty="0"/>
              <a:t>调用。以此类推，直至发起了</a:t>
            </a:r>
            <a:r>
              <a:rPr lang="en-US" altLang="zh-CN" dirty="0"/>
              <a:t>5</a:t>
            </a:r>
            <a:r>
              <a:rPr lang="zh-CN" altLang="en-US" dirty="0"/>
              <a:t>组 </a:t>
            </a:r>
            <a:r>
              <a:rPr lang="en-US" altLang="zh-CN" dirty="0" err="1"/>
              <a:t>IP&amp;Port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connect </a:t>
            </a:r>
            <a:r>
              <a:rPr lang="zh-CN" altLang="en-US" dirty="0"/>
              <a:t>调用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IP&amp;Port</a:t>
            </a:r>
            <a:r>
              <a:rPr lang="zh-CN" altLang="en-US" dirty="0" smtClean="0"/>
              <a:t>排序算法：</a:t>
            </a:r>
            <a:r>
              <a:rPr lang="en-US" altLang="zh-CN" dirty="0" smtClean="0"/>
              <a:t>simple_ipport_sort.cc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随机组合排序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</a:t>
            </a:r>
            <a:r>
              <a:rPr lang="zh-CN" altLang="en-US" dirty="0" smtClean="0"/>
              <a:t>史为鉴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遗忘历史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Mars</a:t>
            </a:r>
            <a:r>
              <a:rPr lang="zh-CN" altLang="en-US" sz="280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155032" y="1388788"/>
            <a:ext cx="98727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4.Mars-</a:t>
            </a:r>
            <a:r>
              <a:rPr lang="zh-CN" altLang="en-US" dirty="0" smtClean="0">
                <a:hlinkClick r:id="rId1"/>
              </a:rPr>
              <a:t>智能心跳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为什么</a:t>
            </a:r>
            <a:r>
              <a:rPr lang="en-US" altLang="zh-CN" dirty="0" smtClean="0"/>
              <a:t>TCP</a:t>
            </a:r>
            <a:r>
              <a:rPr lang="zh-CN" altLang="en-US" dirty="0" smtClean="0"/>
              <a:t>连接需要心跳？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2"/>
              </a:rPr>
              <a:t>NAT</a:t>
            </a:r>
            <a:r>
              <a:rPr lang="zh-CN" altLang="en-US" dirty="0">
                <a:hlinkClick r:id="rId2"/>
              </a:rPr>
              <a:t>超时</a:t>
            </a:r>
            <a:r>
              <a:rPr lang="zh-CN" altLang="en-US" dirty="0"/>
              <a:t>：</a:t>
            </a:r>
            <a:r>
              <a:rPr lang="en-US" altLang="zh-CN" dirty="0"/>
              <a:t>IPv4</a:t>
            </a:r>
            <a:r>
              <a:rPr lang="zh-CN" altLang="en-US" dirty="0"/>
              <a:t>的</a:t>
            </a:r>
            <a:r>
              <a:rPr lang="en-US" altLang="zh-CN" dirty="0"/>
              <a:t>IP</a:t>
            </a:r>
            <a:r>
              <a:rPr lang="zh-CN" altLang="en-US" dirty="0"/>
              <a:t>量有限，运营商做了外网地址和内网地址的映射。如果</a:t>
            </a:r>
            <a:r>
              <a:rPr lang="en-US" altLang="zh-CN" dirty="0"/>
              <a:t>TCP</a:t>
            </a:r>
            <a:r>
              <a:rPr lang="zh-CN" altLang="en-US" dirty="0"/>
              <a:t>连接一段时间没有数据，就会淘汰</a:t>
            </a:r>
            <a:r>
              <a:rPr lang="en-US" altLang="zh-CN" dirty="0"/>
              <a:t>NAT</a:t>
            </a:r>
            <a:r>
              <a:rPr lang="zh-CN" altLang="en-US" dirty="0"/>
              <a:t>表的对应项，造成链路中断。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3"/>
              </a:rPr>
              <a:t>为什么不采用</a:t>
            </a:r>
            <a:r>
              <a:rPr lang="en-US" altLang="zh-CN" dirty="0">
                <a:hlinkClick r:id="rId3"/>
              </a:rPr>
              <a:t>TCP</a:t>
            </a:r>
            <a:r>
              <a:rPr lang="zh-CN" altLang="en-US" dirty="0">
                <a:hlinkClick r:id="rId3"/>
              </a:rPr>
              <a:t>自带的</a:t>
            </a:r>
            <a:r>
              <a:rPr lang="en-US" altLang="zh-CN" dirty="0" err="1">
                <a:hlinkClick r:id="rId3"/>
              </a:rPr>
              <a:t>KeepAlive</a:t>
            </a:r>
            <a:r>
              <a:rPr lang="zh-CN" altLang="en-US" dirty="0"/>
              <a:t>？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默认值两个小时，过长。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只能检测连接死活。无法探测通讯方存活，比如服务器过载，无法处理请求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过于频繁的心跳带来的影响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每隔 </a:t>
            </a:r>
            <a:r>
              <a:rPr lang="en-US" altLang="zh-CN" dirty="0"/>
              <a:t>30 </a:t>
            </a:r>
            <a:r>
              <a:rPr lang="zh-CN" altLang="en-US" dirty="0"/>
              <a:t>秒心跳一次，以一个协议包 </a:t>
            </a:r>
            <a:r>
              <a:rPr lang="en-US" altLang="zh-CN" dirty="0"/>
              <a:t>5 </a:t>
            </a:r>
            <a:r>
              <a:rPr lang="zh-CN" altLang="en-US" dirty="0"/>
              <a:t>个字节计算，一天收发 </a:t>
            </a:r>
            <a:r>
              <a:rPr lang="en-US" altLang="zh-CN" dirty="0"/>
              <a:t>2880 </a:t>
            </a:r>
            <a:r>
              <a:rPr lang="zh-CN" altLang="en-US" dirty="0"/>
              <a:t>个心跳包，一个月就是 </a:t>
            </a:r>
            <a:r>
              <a:rPr lang="en-US" altLang="zh-CN" dirty="0"/>
              <a:t>5 * 2 * 2880 * 30 = 0.8 M </a:t>
            </a:r>
            <a:r>
              <a:rPr lang="zh-CN" altLang="en-US" dirty="0"/>
              <a:t>的流量。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增加耗电量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增加服务器压力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如何设置一个合理的心跳？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不同运营商</a:t>
            </a:r>
            <a:r>
              <a:rPr lang="en-US" altLang="zh-CN" dirty="0" smtClean="0"/>
              <a:t>NAT</a:t>
            </a:r>
            <a:r>
              <a:rPr lang="zh-CN" altLang="en-US" dirty="0"/>
              <a:t>超时</a:t>
            </a:r>
            <a:r>
              <a:rPr lang="zh-CN" altLang="en-US" dirty="0" smtClean="0"/>
              <a:t>不同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移动</a:t>
            </a:r>
            <a:r>
              <a:rPr lang="en-US" altLang="zh-CN" dirty="0" smtClean="0"/>
              <a:t>2G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3G</a:t>
            </a:r>
            <a:r>
              <a:rPr lang="zh-CN" altLang="en-US" dirty="0" smtClean="0"/>
              <a:t>、联通</a:t>
            </a:r>
            <a:r>
              <a:rPr lang="en-US" altLang="zh-CN" dirty="0" smtClean="0"/>
              <a:t>2G</a:t>
            </a:r>
            <a:r>
              <a:rPr lang="zh-CN" altLang="en-US" dirty="0" smtClean="0"/>
              <a:t>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电信</a:t>
            </a:r>
            <a:r>
              <a:rPr lang="en-US" altLang="zh-CN" dirty="0" smtClean="0"/>
              <a:t>3G</a:t>
            </a:r>
            <a:r>
              <a:rPr lang="zh-CN" altLang="en-US" dirty="0" smtClean="0"/>
              <a:t>、台湾</a:t>
            </a:r>
            <a:r>
              <a:rPr lang="en-US" altLang="zh-CN" dirty="0" smtClean="0"/>
              <a:t>3G</a:t>
            </a:r>
            <a:r>
              <a:rPr lang="zh-CN" altLang="en-US" dirty="0" smtClean="0"/>
              <a:t>、美国</a:t>
            </a:r>
            <a:r>
              <a:rPr lang="en-US" altLang="zh-CN" dirty="0" smtClean="0"/>
              <a:t>3G</a:t>
            </a:r>
            <a:r>
              <a:rPr lang="zh-CN" altLang="en-US" dirty="0" smtClean="0"/>
              <a:t>：大于</a:t>
            </a:r>
            <a:r>
              <a:rPr lang="en-US" altLang="zh-CN" dirty="0" smtClean="0"/>
              <a:t>28</a:t>
            </a:r>
            <a:r>
              <a:rPr lang="zh-CN" altLang="en-US" dirty="0" smtClean="0"/>
              <a:t>分钟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Mars</a:t>
            </a:r>
            <a:r>
              <a:rPr lang="zh-CN" altLang="en-US" sz="2800" dirty="0"/>
              <a:t>源码解析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100029" y="1409415"/>
            <a:ext cx="9707766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Mars</a:t>
            </a:r>
            <a:r>
              <a:rPr lang="zh-CN" altLang="en-US" dirty="0"/>
              <a:t>的处理</a:t>
            </a:r>
            <a:r>
              <a:rPr lang="zh-CN" altLang="en-US" dirty="0" smtClean="0"/>
              <a:t>方案：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智能心跳（探测合理的、逼近</a:t>
            </a:r>
            <a:r>
              <a:rPr lang="en-US" altLang="zh-CN" dirty="0" smtClean="0"/>
              <a:t>NAT</a:t>
            </a:r>
            <a:r>
              <a:rPr lang="zh-CN" altLang="en-US" dirty="0" smtClean="0"/>
              <a:t>超时时间的心跳）：</a:t>
            </a:r>
            <a:r>
              <a:rPr lang="en-US" altLang="zh-CN" dirty="0">
                <a:hlinkClick r:id="rId1"/>
              </a:rPr>
              <a:t>smart_heartbeat.cc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3</a:t>
            </a:r>
            <a:r>
              <a:rPr lang="zh-CN" altLang="en-US" dirty="0" smtClean="0"/>
              <a:t>次短心跳（又名延迟心跳测试）：确认网络环境稳定。（</a:t>
            </a:r>
            <a:r>
              <a:rPr lang="zh-CN" altLang="en-US" dirty="0"/>
              <a:t>短心跳：</a:t>
            </a:r>
            <a:r>
              <a:rPr lang="en-US" altLang="zh-CN" dirty="0"/>
              <a:t>3min30s</a:t>
            </a:r>
            <a:r>
              <a:rPr lang="zh-CN" altLang="en-US" dirty="0"/>
              <a:t>。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成功一次认定，失败多次认定：成功是绝对的。但失败可能是因为网络波动等原因造成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逐渐增长心跳：当前心跳连续成功</a:t>
            </a:r>
            <a:r>
              <a:rPr lang="en-US" altLang="zh-CN" dirty="0" smtClean="0"/>
              <a:t>5</a:t>
            </a:r>
            <a:r>
              <a:rPr lang="zh-CN" altLang="en-US" dirty="0" smtClean="0"/>
              <a:t>次，就开始增长心跳的间隔，直到触发</a:t>
            </a:r>
            <a:r>
              <a:rPr lang="en-US" altLang="zh-CN" dirty="0" smtClean="0"/>
              <a:t>NAT</a:t>
            </a:r>
            <a:r>
              <a:rPr lang="zh-CN" altLang="en-US" dirty="0" smtClean="0"/>
              <a:t>超时。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临界值避免：用比计算出的最大心跳稍微小的值作为最大的稳定心跳。（小</a:t>
            </a:r>
            <a:r>
              <a:rPr lang="en-US" altLang="zh-CN" dirty="0" smtClean="0"/>
              <a:t>20s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注：疑惑点：</a:t>
            </a:r>
            <a:r>
              <a:rPr lang="en-US" altLang="zh-CN" dirty="0" smtClean="0"/>
              <a:t>1.</a:t>
            </a:r>
            <a:r>
              <a:rPr lang="zh-CN" altLang="en-US" dirty="0" smtClean="0"/>
              <a:t>最大心跳值看代码是</a:t>
            </a:r>
            <a:r>
              <a:rPr lang="en-US" altLang="zh-CN" dirty="0" smtClean="0"/>
              <a:t>9min40s</a:t>
            </a:r>
            <a:r>
              <a:rPr lang="zh-CN" altLang="en-US" dirty="0" smtClean="0"/>
              <a:t>。</a:t>
            </a:r>
            <a:r>
              <a:rPr lang="en-US" altLang="zh-CN" dirty="0" smtClean="0"/>
              <a:t>2.</a:t>
            </a:r>
            <a:r>
              <a:rPr lang="zh-CN" altLang="en-US" dirty="0" smtClean="0"/>
              <a:t>只有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启用智能心跳。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4653915"/>
            <a:ext cx="7588885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1945" y="720090"/>
            <a:ext cx="7789545" cy="363220"/>
          </a:xfrm>
        </p:spPr>
        <p:txBody>
          <a:bodyPr>
            <a:normAutofit fontScale="90000"/>
          </a:bodyPr>
          <a:p>
            <a:r>
              <a:rPr lang="en-US" altLang="zh-CN" sz="3110" dirty="0">
                <a:sym typeface="+mn-ea"/>
              </a:rPr>
              <a:t>Mars</a:t>
            </a:r>
            <a:r>
              <a:rPr lang="zh-CN" altLang="en-US" sz="3110" dirty="0">
                <a:sym typeface="+mn-ea"/>
              </a:rPr>
              <a:t>源码解析</a:t>
            </a:r>
            <a:br>
              <a:rPr lang="zh-CN" altLang="en-US" sz="3110" dirty="0"/>
            </a:br>
            <a:endParaRPr lang="zh-CN" altLang="en-US" sz="3110"/>
          </a:p>
        </p:txBody>
      </p:sp>
      <p:sp>
        <p:nvSpPr>
          <p:cNvPr id="4" name="文本框 3"/>
          <p:cNvSpPr txBox="1"/>
          <p:nvPr/>
        </p:nvSpPr>
        <p:spPr>
          <a:xfrm>
            <a:off x="1132205" y="1393190"/>
            <a:ext cx="975804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hlinkClick r:id="rId1" action="ppaction://hlinkfile"/>
              </a:rPr>
              <a:t>Doze</a:t>
            </a:r>
            <a:r>
              <a:rPr lang="zh-CN" altLang="en-US">
                <a:hlinkClick r:id="rId1" action="ppaction://hlinkfile"/>
              </a:rPr>
              <a:t>模式</a:t>
            </a:r>
            <a:r>
              <a:rPr lang="zh-CN" altLang="en-US"/>
              <a:t>：</a:t>
            </a:r>
            <a:r>
              <a:rPr lang="en-US" altLang="zh-CN">
                <a:hlinkClick r:id="rId2"/>
              </a:rPr>
              <a:t>DeviceIdleController.java</a:t>
            </a:r>
            <a:endParaRPr lang="en-US" altLang="zh-CN">
              <a:hlinkClick r:id="rId2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/>
              <a:t>Doze</a:t>
            </a:r>
            <a:r>
              <a:rPr lang="zh-CN" altLang="en-US"/>
              <a:t>模式：</a:t>
            </a:r>
            <a:r>
              <a:rPr lang="en-US" altLang="zh-CN"/>
              <a:t>Android6.0</a:t>
            </a:r>
            <a:r>
              <a:rPr lang="zh-CN" altLang="en-US"/>
              <a:t>及以上。</a:t>
            </a:r>
            <a:r>
              <a:rPr lang="zh-CN" altLang="en-US"/>
              <a:t>当处于该模式下的时候系统会限制应用Alarm、</a:t>
            </a:r>
            <a:r>
              <a:rPr lang="en-US" altLang="zh-CN"/>
              <a:t>W</a:t>
            </a:r>
            <a:r>
              <a:rPr lang="zh-CN" altLang="en-US"/>
              <a:t>akelock、</a:t>
            </a:r>
            <a:r>
              <a:rPr lang="en-US" altLang="zh-CN"/>
              <a:t>WiFi</a:t>
            </a:r>
            <a:r>
              <a:rPr lang="zh-CN" altLang="en-US"/>
              <a:t>以及网络等系统资源的使用</a:t>
            </a:r>
            <a:endParaRPr lang="zh-CN" altLang="en-US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zh-CN" altLang="en-US"/>
              <a:t>锁屏、没有充电，5分钟后，会进入lightidle（</a:t>
            </a:r>
            <a:r>
              <a:rPr lang="en-US" altLang="zh-CN"/>
              <a:t>5min-15min</a:t>
            </a:r>
            <a:r>
              <a:rPr lang="zh-CN" altLang="en-US"/>
              <a:t>）</a:t>
            </a:r>
            <a:endParaRPr lang="zh-CN" altLang="en-US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zh-CN" altLang="en-US"/>
              <a:t>锁屏、没有充电、没有移动，30分钟后，会进入deepidle（</a:t>
            </a:r>
            <a:r>
              <a:rPr lang="en-US" altLang="zh-CN"/>
              <a:t>1h-6h</a:t>
            </a:r>
            <a:r>
              <a:rPr lang="zh-CN" altLang="en-US"/>
              <a:t>）</a:t>
            </a:r>
            <a:endParaRPr lang="zh-CN" altLang="en-US"/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zh-CN" altLang="en-US"/>
              <a:t>处于</a:t>
            </a:r>
            <a:r>
              <a:rPr lang="en-US" altLang="zh-CN"/>
              <a:t>lightidle/deepidle</a:t>
            </a:r>
            <a:r>
              <a:rPr lang="zh-CN" altLang="en-US"/>
              <a:t>时，会定期退出</a:t>
            </a:r>
            <a:r>
              <a:rPr lang="en-US" altLang="zh-CN"/>
              <a:t>Doze</a:t>
            </a:r>
            <a:r>
              <a:rPr lang="zh-CN" altLang="en-US"/>
              <a:t>模式一段时间（窗口期</a:t>
            </a:r>
            <a:r>
              <a:rPr lang="zh-CN" altLang="en-US"/>
              <a:t>），激活网络、</a:t>
            </a:r>
            <a:r>
              <a:rPr lang="en-US" altLang="zh-CN"/>
              <a:t>Alarm</a:t>
            </a:r>
            <a:endParaRPr lang="en-US" altLang="zh-CN"/>
          </a:p>
          <a:p>
            <a:pPr marL="742950" lvl="2" indent="-285750" algn="l">
              <a:buFont typeface="Arial" panose="020B0604020202020204" pitchFamily="34" charset="0"/>
              <a:buChar char="•"/>
            </a:pPr>
            <a:r>
              <a:rPr lang="en-US" altLang="zh-CN"/>
              <a:t>Doze</a:t>
            </a:r>
            <a:r>
              <a:rPr lang="zh-CN" altLang="en-US"/>
              <a:t>带来的问题：</a:t>
            </a:r>
            <a:endParaRPr lang="zh-CN" altLang="en-US"/>
          </a:p>
          <a:p>
            <a:pPr marL="1200150" lvl="3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禁用网络。会导致定时请求、</a:t>
            </a:r>
            <a:r>
              <a:rPr lang="zh-CN" altLang="en-US">
                <a:sym typeface="+mn-ea"/>
              </a:rPr>
              <a:t>心跳包失败。</a:t>
            </a:r>
            <a:endParaRPr lang="zh-CN" altLang="en-US">
              <a:sym typeface="+mn-ea"/>
            </a:endParaRPr>
          </a:p>
          <a:p>
            <a:pPr marL="1200150" lvl="3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延迟</a:t>
            </a:r>
            <a:r>
              <a:rPr lang="en-US" altLang="zh-CN">
                <a:sym typeface="+mn-ea"/>
              </a:rPr>
              <a:t>AlarmManager</a:t>
            </a:r>
            <a:r>
              <a:rPr lang="zh-CN" altLang="en-US">
                <a:sym typeface="+mn-ea"/>
              </a:rPr>
              <a:t>设置的闹钟。</a:t>
            </a:r>
            <a:endParaRPr lang="en-US" altLang="zh-CN">
              <a:sym typeface="+mn-ea"/>
            </a:endParaRPr>
          </a:p>
          <a:p>
            <a:pPr marL="1200150" lvl="3" indent="-28575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不执行</a:t>
            </a:r>
            <a:r>
              <a:rPr lang="en-US" altLang="zh-CN">
                <a:sym typeface="+mn-ea"/>
              </a:rPr>
              <a:t>WLAN</a:t>
            </a:r>
            <a:r>
              <a:rPr lang="zh-CN" altLang="en-US">
                <a:sym typeface="+mn-ea"/>
              </a:rPr>
              <a:t>扫描。</a:t>
            </a:r>
            <a:endParaRPr lang="zh-CN" altLang="en-US"/>
          </a:p>
          <a:p>
            <a:pPr marL="742950" lvl="2" indent="-285750" algn="l">
              <a:buFont typeface="Arial" panose="020B0604020202020204" pitchFamily="34" charset="0"/>
              <a:buChar char="•"/>
            </a:pPr>
            <a:r>
              <a:rPr lang="zh-CN" altLang="en-US"/>
              <a:t>避免网络被禁用：引导用户</a:t>
            </a:r>
            <a:r>
              <a:rPr lang="zh-CN" altLang="en-US"/>
              <a:t>加入白名单或者发</a:t>
            </a:r>
            <a:r>
              <a:rPr lang="zh-CN" altLang="en-US">
                <a:hlinkClick r:id="rId3" action="ppaction://hlinkfile"/>
              </a:rPr>
              <a:t>高优先级</a:t>
            </a:r>
            <a:r>
              <a:rPr lang="en-US" altLang="zh-CN">
                <a:hlinkClick r:id="rId3" action="ppaction://hlinkfile"/>
              </a:rPr>
              <a:t>FCM</a:t>
            </a:r>
            <a:r>
              <a:rPr lang="zh-CN" altLang="en-US">
                <a:hlinkClick r:id="rId3" action="ppaction://hlinkfile"/>
              </a:rPr>
              <a:t>消息</a:t>
            </a:r>
            <a:r>
              <a:rPr lang="zh-CN" altLang="en-US"/>
              <a:t>（需要登录谷歌账号</a:t>
            </a:r>
            <a:r>
              <a:rPr lang="zh-CN" altLang="en-US"/>
              <a:t>）</a:t>
            </a:r>
            <a:endParaRPr lang="zh-CN" altLang="en-US"/>
          </a:p>
          <a:p>
            <a:pPr marL="742950" lvl="2" indent="-285750" algn="l">
              <a:buFont typeface="Arial" panose="020B0604020202020204" pitchFamily="34" charset="0"/>
              <a:buChar char="•"/>
            </a:pPr>
            <a:r>
              <a:rPr lang="en-US" altLang="zh-CN"/>
              <a:t>Mars</a:t>
            </a:r>
            <a:r>
              <a:rPr lang="zh-CN" altLang="en-US"/>
              <a:t>巧用</a:t>
            </a:r>
            <a:r>
              <a:rPr lang="en-US" altLang="zh-CN"/>
              <a:t>Doze</a:t>
            </a:r>
            <a:r>
              <a:rPr lang="zh-CN" altLang="en-US"/>
              <a:t>模式发心跳：使用</a:t>
            </a:r>
            <a:r>
              <a:rPr lang="en-US" altLang="zh-CN"/>
              <a:t>Alarm</a:t>
            </a:r>
            <a:r>
              <a:rPr lang="zh-CN" altLang="en-US"/>
              <a:t>来做心跳。多次发现</a:t>
            </a:r>
            <a:r>
              <a:rPr lang="en-US" altLang="zh-CN"/>
              <a:t>Alarm</a:t>
            </a:r>
            <a:r>
              <a:rPr lang="zh-CN" altLang="en-US"/>
              <a:t>执行</a:t>
            </a:r>
            <a:r>
              <a:rPr lang="en-US" altLang="zh-CN"/>
              <a:t>onAlarm</a:t>
            </a:r>
            <a:r>
              <a:rPr lang="zh-CN" altLang="en-US"/>
              <a:t>的时间比预定时间晚时，并且是手机网络、处于锁屏状态，就认定处于</a:t>
            </a:r>
            <a:r>
              <a:rPr lang="en-US" altLang="zh-CN"/>
              <a:t>Doze</a:t>
            </a:r>
            <a:r>
              <a:rPr lang="zh-CN" altLang="en-US"/>
              <a:t>模式，这时候，就改用短心跳。由于短心跳是</a:t>
            </a:r>
            <a:r>
              <a:rPr lang="en-US" altLang="zh-CN"/>
              <a:t>3min30s</a:t>
            </a:r>
            <a:r>
              <a:rPr lang="zh-CN" altLang="en-US"/>
              <a:t>，即使是最短的</a:t>
            </a:r>
            <a:r>
              <a:rPr lang="en-US" altLang="zh-CN"/>
              <a:t>doze</a:t>
            </a:r>
            <a:r>
              <a:rPr lang="zh-CN" altLang="en-US"/>
              <a:t>状态（</a:t>
            </a:r>
            <a:r>
              <a:rPr lang="en-US" altLang="zh-CN"/>
              <a:t>lightidle</a:t>
            </a:r>
            <a:r>
              <a:rPr lang="zh-CN" altLang="en-US"/>
              <a:t>，</a:t>
            </a:r>
            <a:r>
              <a:rPr lang="en-US" altLang="zh-CN"/>
              <a:t>5min)</a:t>
            </a:r>
            <a:r>
              <a:rPr lang="zh-CN" altLang="en-US"/>
              <a:t>，也比短心跳时间长。</a:t>
            </a:r>
            <a:r>
              <a:rPr lang="zh-CN" altLang="en-US"/>
              <a:t>所以短心跳必定会被延迟到窗口期才执行。</a:t>
            </a:r>
            <a:endParaRPr lang="zh-CN" altLang="en-US"/>
          </a:p>
          <a:p>
            <a:pPr marL="742950" lvl="2" indent="-28575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110" dirty="0">
                <a:sym typeface="+mn-ea"/>
              </a:rPr>
              <a:t>Mars</a:t>
            </a:r>
            <a:r>
              <a:rPr lang="zh-CN" altLang="en-US" sz="3110" dirty="0">
                <a:sym typeface="+mn-ea"/>
              </a:rPr>
              <a:t>源码解析</a:t>
            </a:r>
            <a:endParaRPr lang="zh-CN" altLang="en-US" sz="311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665" y="1793875"/>
            <a:ext cx="8128000" cy="3270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30140" y="536321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Doze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</a:rPr>
              <a:t>模式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6"/>
          <p:cNvGrpSpPr/>
          <p:nvPr/>
        </p:nvGrpSpPr>
        <p:grpSpPr>
          <a:xfrm>
            <a:off x="1742782" y="3337997"/>
            <a:ext cx="2343150" cy="429895"/>
            <a:chOff x="2709" y="5243"/>
            <a:chExt cx="3690" cy="677"/>
          </a:xfrm>
        </p:grpSpPr>
        <p:sp>
          <p:nvSpPr>
            <p:cNvPr id="1048587" name="文本框 2"/>
            <p:cNvSpPr txBox="1"/>
            <p:nvPr/>
          </p:nvSpPr>
          <p:spPr>
            <a:xfrm>
              <a:off x="2709" y="5243"/>
              <a:ext cx="1221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01</a:t>
              </a:r>
              <a:endPara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48588" name="文本框 4"/>
            <p:cNvSpPr txBox="1"/>
            <p:nvPr/>
          </p:nvSpPr>
          <p:spPr>
            <a:xfrm>
              <a:off x="3379" y="5243"/>
              <a:ext cx="3020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移动网络特性</a:t>
              </a:r>
              <a:endPara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29" name="组合 11"/>
          <p:cNvGrpSpPr/>
          <p:nvPr/>
        </p:nvGrpSpPr>
        <p:grpSpPr>
          <a:xfrm>
            <a:off x="1720215" y="4669564"/>
            <a:ext cx="3791795" cy="432106"/>
            <a:chOff x="2709" y="5240"/>
            <a:chExt cx="3535" cy="907"/>
          </a:xfrm>
        </p:grpSpPr>
        <p:sp>
          <p:nvSpPr>
            <p:cNvPr id="1048589" name="文本框 12"/>
            <p:cNvSpPr txBox="1"/>
            <p:nvPr/>
          </p:nvSpPr>
          <p:spPr>
            <a:xfrm>
              <a:off x="2709" y="5243"/>
              <a:ext cx="1221" cy="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03</a:t>
              </a:r>
              <a:endPara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48590" name="文本框 13"/>
            <p:cNvSpPr txBox="1"/>
            <p:nvPr/>
          </p:nvSpPr>
          <p:spPr>
            <a:xfrm>
              <a:off x="3181" y="5240"/>
              <a:ext cx="3063" cy="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网络优化实践</a:t>
              </a:r>
              <a:endPara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  <p:grpSp>
        <p:nvGrpSpPr>
          <p:cNvPr id="30" name="组合 9"/>
          <p:cNvGrpSpPr/>
          <p:nvPr/>
        </p:nvGrpSpPr>
        <p:grpSpPr>
          <a:xfrm>
            <a:off x="1735137" y="4004495"/>
            <a:ext cx="3688845" cy="429895"/>
            <a:chOff x="2709" y="5243"/>
            <a:chExt cx="5028" cy="677"/>
          </a:xfrm>
        </p:grpSpPr>
        <p:sp>
          <p:nvSpPr>
            <p:cNvPr id="1048591" name="文本框 10"/>
            <p:cNvSpPr txBox="1"/>
            <p:nvPr/>
          </p:nvSpPr>
          <p:spPr>
            <a:xfrm>
              <a:off x="2709" y="5243"/>
              <a:ext cx="1221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02</a:t>
              </a:r>
              <a:endPara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048592" name="文本框 15"/>
            <p:cNvSpPr txBox="1"/>
            <p:nvPr/>
          </p:nvSpPr>
          <p:spPr>
            <a:xfrm>
              <a:off x="3379" y="5243"/>
              <a:ext cx="4358" cy="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Mars</a:t>
              </a:r>
              <a:r>
                <a:rPr lang="zh-CN" altLang="en-US" sz="2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源码解析</a:t>
              </a:r>
              <a:endPara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sz="3110"/>
              <a:t>Mars</a:t>
            </a:r>
            <a:r>
              <a:rPr lang="zh-CN" altLang="en-US" sz="3110"/>
              <a:t>源码解析</a:t>
            </a:r>
            <a:endParaRPr lang="zh-CN" altLang="en-US" sz="3110"/>
          </a:p>
        </p:txBody>
      </p:sp>
      <p:sp>
        <p:nvSpPr>
          <p:cNvPr id="3" name="文本框 2"/>
          <p:cNvSpPr txBox="1"/>
          <p:nvPr/>
        </p:nvSpPr>
        <p:spPr>
          <a:xfrm>
            <a:off x="1186180" y="1339215"/>
            <a:ext cx="9655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sym typeface="+mn-ea"/>
              </a:rPr>
              <a:t>5.Mars-</a:t>
            </a:r>
            <a:r>
              <a:rPr lang="zh-CN" altLang="en-US" dirty="0" smtClean="0">
                <a:sym typeface="+mn-ea"/>
              </a:rPr>
              <a:t>雪崩检测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请求频率限制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 smtClean="0">
                <a:sym typeface="+mn-ea"/>
                <a:hlinkClick r:id="rId1" action="ppaction://hlinkfile"/>
              </a:rPr>
              <a:t>frequency_limit.cc</a:t>
            </a:r>
            <a:endParaRPr lang="zh-CN" altLang="en-US" dirty="0" smtClean="0">
              <a:sym typeface="+mn-ea"/>
              <a:hlinkClick r:id="rId1" action="ppaction://hlinkfil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检测请求出现的次数。使用的是用buffer+bufferLength计算出的hash来唯一识别请求。如果一个小时内，重复了105次，那就认为发生了雪崩。</a:t>
            </a:r>
            <a:endParaRPr lang="zh-CN" altLang="en-US" dirty="0" smtClean="0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如果上一次清除记录的时间，超过了一个小时，就会清除记录。更新清除记录时间。</a:t>
            </a:r>
            <a:endParaRPr lang="zh-CN" altLang="en-US" dirty="0" smtClean="0"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流量限制：</a:t>
            </a:r>
            <a:r>
              <a:rPr lang="zh-CN" altLang="en-US" dirty="0" smtClean="0">
                <a:sym typeface="+mn-ea"/>
                <a:hlinkClick r:id="rId2" action="ppaction://hlinkfile"/>
              </a:rPr>
              <a:t>flow_limit.cc</a:t>
            </a:r>
            <a:endParaRPr lang="zh-CN" altLang="en-US" dirty="0" smtClean="0">
              <a:sym typeface="+mn-ea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 smtClean="0">
                <a:sym typeface="+mn-ea"/>
              </a:rPr>
              <a:t>如果是手机网络的时候，将会进行flow检测。flow漏斗，能装的buffer大小最大是80mb，根据不同的active状态，有不同的流速（两种kActiveSpeed:22.8kb/s, kInactiveSpeed:5.7kb/s），也就是消耗量。如果漏斗里剩余的buffer+新的task要传输的buffer的大小，大于漏斗容量80mb，就认为发生了雪崩</a:t>
            </a:r>
            <a:endParaRPr lang="zh-CN" altLang="en-US" dirty="0" smtClean="0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7175" y="396240"/>
            <a:ext cx="7789545" cy="363220"/>
          </a:xfrm>
        </p:spPr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5335" y="1021080"/>
            <a:ext cx="7950200" cy="3327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69695" y="4543425"/>
            <a:ext cx="91579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1.DNS</a:t>
            </a:r>
            <a:r>
              <a:rPr lang="zh-CN" altLang="en-US"/>
              <a:t>解析阶段</a:t>
            </a:r>
            <a:r>
              <a:rPr lang="zh-CN" altLang="en-US"/>
              <a:t>：存在</a:t>
            </a:r>
            <a:r>
              <a:rPr lang="en-US" altLang="zh-CN"/>
              <a:t>DNS</a:t>
            </a:r>
            <a:r>
              <a:rPr lang="zh-CN" altLang="en-US"/>
              <a:t>缓存、解析转发等问题。解决：</a:t>
            </a:r>
            <a:r>
              <a:rPr lang="en-US" altLang="zh-CN"/>
              <a:t>HttpDNS</a:t>
            </a:r>
            <a:r>
              <a:rPr lang="zh-CN" altLang="en-US"/>
              <a:t>：使用</a:t>
            </a:r>
            <a:r>
              <a:rPr lang="en-US" altLang="zh-CN"/>
              <a:t>Http</a:t>
            </a:r>
            <a:r>
              <a:rPr lang="zh-CN" altLang="en-US"/>
              <a:t>的</a:t>
            </a:r>
            <a:r>
              <a:rPr lang="en-US" altLang="zh-CN"/>
              <a:t>Get</a:t>
            </a:r>
            <a:r>
              <a:rPr lang="zh-CN" altLang="en-US"/>
              <a:t>请求，而不是</a:t>
            </a:r>
            <a:r>
              <a:rPr lang="en-US" altLang="zh-CN"/>
              <a:t>UDP</a:t>
            </a:r>
            <a:r>
              <a:rPr lang="zh-CN" altLang="en-US"/>
              <a:t>，去腾讯的</a:t>
            </a:r>
            <a:r>
              <a:rPr lang="en-US" altLang="zh-CN"/>
              <a:t>IDC</a:t>
            </a:r>
            <a:r>
              <a:rPr lang="zh-CN" altLang="en-US"/>
              <a:t>获取域名对应的</a:t>
            </a:r>
            <a:r>
              <a:rPr lang="en-US" altLang="zh-CN"/>
              <a:t>IP</a:t>
            </a:r>
            <a:r>
              <a:rPr lang="zh-CN" altLang="en-US"/>
              <a:t>，保证将用户引导的访问最快的IDC节点上。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建立连接阶段：三次握手、慢启动、重定向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前面说的复合连接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Http</a:t>
            </a:r>
            <a:r>
              <a:rPr lang="zh-CN" altLang="en-US"/>
              <a:t>的Keep-Alive（不是</a:t>
            </a:r>
            <a:r>
              <a:rPr lang="en-US" altLang="zh-CN"/>
              <a:t>TCP</a:t>
            </a:r>
            <a:r>
              <a:rPr lang="zh-CN" altLang="en-US"/>
              <a:t>的</a:t>
            </a:r>
            <a:r>
              <a:rPr lang="en-US" altLang="zh-CN"/>
              <a:t>KeepAlive</a:t>
            </a:r>
            <a:r>
              <a:rPr lang="zh-CN" altLang="en-US"/>
              <a:t>）：</a:t>
            </a:r>
            <a:r>
              <a:rPr lang="en-US" altLang="zh-CN"/>
              <a:t>Http1.1</a:t>
            </a:r>
            <a:r>
              <a:rPr lang="zh-CN" altLang="en-US"/>
              <a:t>默认打开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>
                <a:sym typeface="+mn-ea"/>
              </a:rPr>
              <a:t>网络优化实践</a:t>
            </a:r>
            <a:endParaRPr lang="zh-CN" altLang="en-US" sz="3110"/>
          </a:p>
        </p:txBody>
      </p:sp>
      <p:sp>
        <p:nvSpPr>
          <p:cNvPr id="3" name="文本框 2"/>
          <p:cNvSpPr txBox="1"/>
          <p:nvPr/>
        </p:nvSpPr>
        <p:spPr>
          <a:xfrm>
            <a:off x="1186180" y="1425575"/>
            <a:ext cx="958088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发送</a:t>
            </a:r>
            <a:r>
              <a:rPr lang="en-US" altLang="zh-CN"/>
              <a:t>/</a:t>
            </a:r>
            <a:r>
              <a:rPr lang="zh-CN" altLang="en-US"/>
              <a:t>接收数据阶段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协议：采用</a:t>
            </a:r>
            <a:r>
              <a:rPr lang="en-US" altLang="zh-CN"/>
              <a:t>Http2</a:t>
            </a:r>
            <a:r>
              <a:rPr lang="zh-CN" altLang="en-US"/>
              <a:t>代替</a:t>
            </a:r>
            <a:r>
              <a:rPr lang="en-US" altLang="zh-CN"/>
              <a:t>Http1</a:t>
            </a:r>
            <a:r>
              <a:rPr lang="zh-CN" altLang="en-US"/>
              <a:t>。</a:t>
            </a: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h2</a:t>
            </a:r>
            <a:r>
              <a:rPr lang="zh-CN" altLang="en-US"/>
              <a:t>的优点：</a:t>
            </a:r>
            <a:endParaRPr lang="zh-CN" alt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zh-CN"/>
              <a:t>h1</a:t>
            </a:r>
            <a:r>
              <a:rPr lang="zh-CN" altLang="en-US"/>
              <a:t>请求头</a:t>
            </a:r>
            <a:r>
              <a:rPr lang="en-US" altLang="zh-CN"/>
              <a:t>/</a:t>
            </a:r>
            <a:r>
              <a:rPr lang="zh-CN" altLang="en-US"/>
              <a:t>响应头、请求行</a:t>
            </a:r>
            <a:r>
              <a:rPr lang="en-US" altLang="zh-CN"/>
              <a:t>/</a:t>
            </a:r>
            <a:r>
              <a:rPr lang="zh-CN" altLang="en-US"/>
              <a:t>响应行都是报文形式的，</a:t>
            </a:r>
            <a:r>
              <a:rPr lang="en-US" altLang="zh-CN"/>
              <a:t>1</a:t>
            </a:r>
            <a:r>
              <a:rPr lang="zh-CN" altLang="en-US"/>
              <a:t>个字母就占一个字节了。</a:t>
            </a:r>
            <a:r>
              <a:rPr lang="en-US" altLang="zh-CN"/>
              <a:t>h2</a:t>
            </a:r>
            <a:r>
              <a:rPr lang="zh-CN" altLang="en-US"/>
              <a:t>采用了</a:t>
            </a:r>
            <a:r>
              <a:rPr lang="en-US" altLang="zh-CN"/>
              <a:t>HPack</a:t>
            </a:r>
            <a:r>
              <a:rPr lang="zh-CN" altLang="en-US"/>
              <a:t>，霍夫曼编码，静态、动态两张表，可以压缩请求头等。具体实现参考：</a:t>
            </a:r>
            <a:r>
              <a:rPr lang="en-US" altLang="zh-CN">
                <a:hlinkClick r:id="rId1" action="ppaction://hlinkfile"/>
              </a:rPr>
              <a:t>Okhttp</a:t>
            </a:r>
            <a:r>
              <a:rPr lang="zh-CN" altLang="en-US">
                <a:hlinkClick r:id="rId1" action="ppaction://hlinkfile"/>
              </a:rPr>
              <a:t>的</a:t>
            </a:r>
            <a:r>
              <a:rPr lang="en-US" altLang="zh-CN">
                <a:hlinkClick r:id="rId1" action="ppaction://hlinkfile"/>
              </a:rPr>
              <a:t>Hpack.kt</a:t>
            </a:r>
            <a:endParaRPr lang="zh-CN" alt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/>
              <a:t>对于很多小型资源的</a:t>
            </a:r>
            <a:r>
              <a:rPr lang="en-US" altLang="zh-CN"/>
              <a:t>Web</a:t>
            </a:r>
            <a:r>
              <a:rPr lang="zh-CN" altLang="en-US"/>
              <a:t>页，</a:t>
            </a:r>
            <a:r>
              <a:rPr lang="en-US" altLang="zh-CN"/>
              <a:t>h2</a:t>
            </a:r>
            <a:r>
              <a:rPr lang="zh-CN" altLang="en-US"/>
              <a:t>加载的时间比</a:t>
            </a:r>
            <a:r>
              <a:rPr lang="en-US" altLang="zh-CN"/>
              <a:t>h1</a:t>
            </a:r>
            <a:r>
              <a:rPr lang="zh-CN" altLang="en-US"/>
              <a:t>更短。因为</a:t>
            </a:r>
            <a:r>
              <a:rPr lang="en-US" altLang="zh-CN"/>
              <a:t>h1</a:t>
            </a:r>
            <a:r>
              <a:rPr lang="zh-CN" altLang="en-US"/>
              <a:t>需要开多个连接，每个连接都有三次握手、</a:t>
            </a:r>
            <a:r>
              <a:rPr lang="zh-CN" altLang="en-US"/>
              <a:t>慢启动、队头阻塞问题。而</a:t>
            </a:r>
            <a:r>
              <a:rPr lang="en-US" altLang="zh-CN"/>
              <a:t>h2</a:t>
            </a:r>
            <a:r>
              <a:rPr lang="zh-CN" altLang="en-US"/>
              <a:t>下多个流可以共用一个连接。</a:t>
            </a:r>
            <a:endParaRPr lang="zh-CN" alt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/>
              <a:t>h2</a:t>
            </a:r>
            <a:r>
              <a:rPr lang="zh-CN" altLang="en-US"/>
              <a:t>的缺点：</a:t>
            </a:r>
            <a:endParaRPr lang="zh-CN" alt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弱网情况下，丢包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拥堵，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协议会减少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窗口，这时候，</a:t>
            </a:r>
            <a:r>
              <a:rPr lang="en-US" altLang="zh-CN">
                <a:sym typeface="+mn-ea"/>
              </a:rPr>
              <a:t>h2</a:t>
            </a:r>
            <a:r>
              <a:rPr lang="zh-CN" altLang="en-US">
                <a:sym typeface="+mn-ea"/>
              </a:rPr>
              <a:t>多个请求共用一个连接，对</a:t>
            </a:r>
            <a:r>
              <a:rPr lang="en-US" altLang="zh-CN">
                <a:sym typeface="+mn-ea"/>
              </a:rPr>
              <a:t>h2</a:t>
            </a:r>
            <a:r>
              <a:rPr lang="zh-CN" altLang="en-US">
                <a:sym typeface="+mn-ea"/>
              </a:rPr>
              <a:t>的影响会更大一点。</a:t>
            </a:r>
            <a:endParaRPr lang="zh-CN" altLang="en-US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/>
              <a:t>对于少量大小资源的</a:t>
            </a:r>
            <a:r>
              <a:rPr lang="en-US" altLang="zh-CN"/>
              <a:t>Web</a:t>
            </a:r>
            <a:r>
              <a:rPr lang="zh-CN" altLang="en-US"/>
              <a:t>页面（</a:t>
            </a:r>
            <a:r>
              <a:rPr lang="en-US" altLang="zh-CN"/>
              <a:t>10</a:t>
            </a:r>
            <a:r>
              <a:rPr lang="zh-CN" altLang="en-US"/>
              <a:t>个，每个</a:t>
            </a:r>
            <a:r>
              <a:rPr lang="en-US" altLang="zh-CN"/>
              <a:t>435kb)</a:t>
            </a:r>
            <a:r>
              <a:rPr lang="zh-CN" altLang="en-US"/>
              <a:t>。在所有网络条件下，</a:t>
            </a:r>
            <a:r>
              <a:rPr lang="en-US" altLang="zh-CN"/>
              <a:t>h1</a:t>
            </a:r>
            <a:r>
              <a:rPr lang="zh-CN" altLang="en-US"/>
              <a:t>都优于</a:t>
            </a:r>
            <a:r>
              <a:rPr lang="en-US" altLang="zh-CN"/>
              <a:t>h2</a:t>
            </a:r>
            <a:r>
              <a:rPr lang="zh-CN" altLang="en-US"/>
              <a:t>。因为初始拥堵窗口造成的。</a:t>
            </a:r>
            <a:r>
              <a:rPr lang="en-US" altLang="zh-CN"/>
              <a:t>h1</a:t>
            </a:r>
            <a:r>
              <a:rPr lang="zh-CN" altLang="en-US"/>
              <a:t>多开了几个连接，相比共用连接的</a:t>
            </a:r>
            <a:r>
              <a:rPr lang="en-US" altLang="zh-CN"/>
              <a:t>h2</a:t>
            </a:r>
            <a:r>
              <a:rPr lang="zh-CN" altLang="en-US"/>
              <a:t>，多了几倍的初始拥塞窗口。（个人想法：数据量大的时候，</a:t>
            </a:r>
            <a:r>
              <a:rPr lang="en-US" altLang="zh-CN"/>
              <a:t>h2</a:t>
            </a:r>
            <a:r>
              <a:rPr lang="zh-CN" altLang="en-US"/>
              <a:t>可以考虑该请求独占一条连接。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>
                <a:sym typeface="+mn-ea"/>
              </a:rPr>
              <a:t>网络优化实践</a:t>
            </a:r>
            <a:endParaRPr lang="zh-CN" altLang="en-US" sz="3110"/>
          </a:p>
        </p:txBody>
      </p:sp>
      <p:sp>
        <p:nvSpPr>
          <p:cNvPr id="3" name="文本框 2"/>
          <p:cNvSpPr txBox="1"/>
          <p:nvPr/>
        </p:nvSpPr>
        <p:spPr>
          <a:xfrm>
            <a:off x="1121410" y="1436370"/>
            <a:ext cx="98971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数据交换格式：</a:t>
            </a:r>
            <a:r>
              <a:rPr lang="en-US" altLang="zh-CN">
                <a:sym typeface="+mn-ea"/>
              </a:rPr>
              <a:t>protobuf</a:t>
            </a:r>
            <a:r>
              <a:rPr lang="zh-CN" altLang="en-US">
                <a:sym typeface="+mn-ea"/>
              </a:rPr>
              <a:t>代替</a:t>
            </a:r>
            <a:r>
              <a:rPr lang="en-US" altLang="zh-CN">
                <a:sym typeface="+mn-ea"/>
              </a:rPr>
              <a:t>json</a:t>
            </a:r>
            <a:endParaRPr lang="en-US" altLang="zh-CN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优点：编码类似于</a:t>
            </a:r>
            <a:r>
              <a:rPr lang="en-US" altLang="zh-CN">
                <a:sym typeface="+mn-ea"/>
              </a:rPr>
              <a:t>Hpack</a:t>
            </a:r>
            <a:r>
              <a:rPr lang="zh-CN" altLang="en-US">
                <a:sym typeface="+mn-ea"/>
              </a:rPr>
              <a:t>，数据大小是</a:t>
            </a:r>
            <a:r>
              <a:rPr lang="en-US" altLang="zh-CN">
                <a:sym typeface="+mn-ea"/>
              </a:rPr>
              <a:t>json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30%</a:t>
            </a:r>
            <a:r>
              <a:rPr lang="zh-CN" altLang="en-US">
                <a:sym typeface="+mn-ea"/>
              </a:rPr>
              <a:t>。序列化、反序列化，只需要通过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一些简单的位运算等来进行，效率也远高于解析</a:t>
            </a:r>
            <a:r>
              <a:rPr lang="en-US" altLang="zh-CN">
                <a:sym typeface="+mn-ea"/>
              </a:rPr>
              <a:t>json</a:t>
            </a:r>
            <a:endParaRPr lang="en-US" altLang="zh-CN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缺点：需要在项目里预置对于的数据的</a:t>
            </a:r>
            <a:r>
              <a:rPr lang="en-US" altLang="zh-CN">
                <a:sym typeface="+mn-ea"/>
              </a:rPr>
              <a:t>proto</a:t>
            </a:r>
            <a:r>
              <a:rPr lang="zh-CN" altLang="en-US">
                <a:sym typeface="+mn-ea"/>
              </a:rPr>
              <a:t>文件。消息结构可读性低，不利用抓包测试。</a:t>
            </a:r>
            <a:endParaRPr lang="zh-CN" altLang="en-US"/>
          </a:p>
          <a:p>
            <a:pPr lvl="2">
              <a:buFont typeface="Arial" panose="020B0604020202020204" pitchFamily="34" charset="0"/>
            </a:pP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传输数据压缩后能获得的好处：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为了防止</a:t>
            </a:r>
            <a:r>
              <a:rPr lang="en-US" altLang="zh-CN">
                <a:sym typeface="+mn-ea"/>
              </a:rPr>
              <a:t>IP</a:t>
            </a:r>
            <a:r>
              <a:rPr lang="zh-CN" altLang="en-US">
                <a:sym typeface="+mn-ea"/>
              </a:rPr>
              <a:t>分片，会根据路径</a:t>
            </a:r>
            <a:r>
              <a:rPr lang="en-US" altLang="zh-CN">
                <a:sym typeface="+mn-ea"/>
              </a:rPr>
              <a:t>MTU</a:t>
            </a:r>
            <a:r>
              <a:rPr lang="zh-CN" altLang="en-US">
                <a:sym typeface="+mn-ea"/>
              </a:rPr>
              <a:t>来决定</a:t>
            </a:r>
            <a:r>
              <a:rPr lang="en-US" altLang="zh-CN">
                <a:sym typeface="+mn-ea"/>
              </a:rPr>
              <a:t>MSS</a:t>
            </a:r>
            <a:r>
              <a:rPr lang="zh-CN" altLang="en-US">
                <a:sym typeface="+mn-ea"/>
              </a:rPr>
              <a:t>，然后根据</a:t>
            </a:r>
            <a:r>
              <a:rPr lang="en-US" altLang="zh-CN">
                <a:sym typeface="+mn-ea"/>
              </a:rPr>
              <a:t>MSS</a:t>
            </a:r>
            <a:r>
              <a:rPr lang="zh-CN" altLang="en-US">
                <a:sym typeface="+mn-ea"/>
              </a:rPr>
              <a:t>来进行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分段。一般缺省的</a:t>
            </a:r>
            <a:r>
              <a:rPr lang="en-US" altLang="zh-CN">
                <a:sym typeface="+mn-ea"/>
              </a:rPr>
              <a:t>MSS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536</a:t>
            </a:r>
            <a:r>
              <a:rPr lang="zh-CN" altLang="en-US">
                <a:sym typeface="+mn-ea"/>
              </a:rPr>
              <a:t>字节。这意味着，我们压缩数据后，每减少几百个字节，就能少发一个</a:t>
            </a:r>
            <a:r>
              <a:rPr lang="en-US" altLang="zh-CN">
                <a:sym typeface="+mn-ea"/>
              </a:rPr>
              <a:t>TCP</a:t>
            </a:r>
            <a:r>
              <a:rPr lang="zh-CN" altLang="en-US">
                <a:sym typeface="+mn-ea"/>
              </a:rPr>
              <a:t>段，减少丢包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拥堵带来的风险。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0950" y="4327525"/>
            <a:ext cx="9928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zh-CN" altLang="en-US"/>
              <a:t>关闭连接阶段：尽量让客户端来关闭</a:t>
            </a:r>
            <a:r>
              <a:rPr lang="en-US" altLang="zh-CN"/>
              <a:t>TCP</a:t>
            </a:r>
            <a:r>
              <a:rPr lang="zh-CN" altLang="en-US"/>
              <a:t>连接。因为</a:t>
            </a:r>
            <a:r>
              <a:rPr lang="en-US" altLang="zh-CN"/>
              <a:t>TCP</a:t>
            </a:r>
            <a:r>
              <a:rPr lang="zh-CN" altLang="en-US"/>
              <a:t>四次挥手，主动关闭方会等待</a:t>
            </a:r>
            <a:r>
              <a:rPr lang="en-US" altLang="zh-CN"/>
              <a:t>2MSL</a:t>
            </a:r>
            <a:r>
              <a:rPr lang="zh-CN" altLang="en-US"/>
              <a:t>（</a:t>
            </a:r>
            <a:r>
              <a:rPr lang="en-US" altLang="zh-CN"/>
              <a:t>MSL</a:t>
            </a:r>
            <a:r>
              <a:rPr lang="zh-CN" altLang="en-US"/>
              <a:t>：</a:t>
            </a:r>
            <a:r>
              <a:rPr lang="zh-CN" altLang="en-US"/>
              <a:t>报文段最大生存时间）</a:t>
            </a:r>
            <a:r>
              <a:rPr lang="zh-CN" altLang="en-US"/>
              <a:t>，才正式关闭连接。</a:t>
            </a:r>
            <a:r>
              <a:rPr lang="zh-CN" altLang="en-US">
                <a:hlinkClick r:id="rId1" action="ppaction://hlinkfile"/>
              </a:rPr>
              <a:t>为什么TCP4次挥手时等待为2MSL？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155" y="727075"/>
            <a:ext cx="6473190" cy="5403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sp>
        <p:nvSpPr>
          <p:cNvPr id="3" name="文本框 2"/>
          <p:cNvSpPr txBox="1"/>
          <p:nvPr/>
        </p:nvSpPr>
        <p:spPr>
          <a:xfrm>
            <a:off x="1121410" y="1436370"/>
            <a:ext cx="977074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5.</a:t>
            </a:r>
            <a:r>
              <a:rPr lang="zh-CN" altLang="en-US"/>
              <a:t>图片</a:t>
            </a:r>
            <a:r>
              <a:rPr lang="en-US" altLang="zh-CN"/>
              <a:t>-Glide</a:t>
            </a:r>
            <a:r>
              <a:rPr lang="zh-CN" altLang="en-US"/>
              <a:t>隐藏的坑</a:t>
            </a:r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ImageView宽高都设置wrap_content的时候，会发生什么？</a:t>
            </a:r>
            <a:endParaRPr lang="zh-CN" altLang="en-US"/>
          </a:p>
          <a:p>
            <a:pPr algn="l"/>
            <a:r>
              <a:rPr lang="zh-CN" altLang="en-US"/>
              <a:t>会选择屏幕宽高中的最大值，作为图片的期望宽高（一个正方形）。这时候，如果是宽和高都比期望宽高小的小图片，就会进行放大。就会生成一个很大的内存杀手Bitmap。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旧方案：从磁盘中获取到放大Bitmap，再生成缩放成一个小的Bitmap，放进ImageView里。有两个问题：1.大的Bitmap已经形成了    2.新生成的小Bitmap放进ImageView以后，ImageView会触发requestLayout，造成肉眼可见的ImageView"撑大"。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新方案：让后端在图片链接上附上图片大小，然后再根据屏幕的宽高适当调节：图片的宽不会超过屏幕的2/5,高不会超过1/4。</a:t>
            </a:r>
            <a:endParaRPr lang="zh-CN" altLang="en-US"/>
          </a:p>
          <a:p>
            <a:pPr algn="l"/>
            <a:endParaRPr lang="zh-CN" altLang="en-US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Bitmap如果回收不好，会发生什么情况？</a:t>
            </a:r>
            <a:endParaRPr lang="zh-CN" altLang="en-US"/>
          </a:p>
          <a:p>
            <a:pPr algn="l"/>
            <a:r>
              <a:rPr lang="zh-CN" altLang="en-US"/>
              <a:t>Bitmap是用byte数组来存储像素的。一个像素点，如果是rgb_565的话，就是2个字节。如果是一个屏幕大小1920 * 1080的bitmap，就需要1920 * 1080 * 2 / 1024/ 1024 = 4MB的内存。Java虚拟机中，大对象会直接进入老年区存储。频繁的Bitmap创建，会导致内存吃紧。当内存不足时，会先进行minor gc，仍不足，就会触发major gc。major gc耗时通常是minor gc的10倍以上（老年区比较大？）。gc频繁，导致卡顿明显。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sp>
        <p:nvSpPr>
          <p:cNvPr id="3" name="文本框 2"/>
          <p:cNvSpPr txBox="1"/>
          <p:nvPr/>
        </p:nvSpPr>
        <p:spPr>
          <a:xfrm>
            <a:off x="1207770" y="1317625"/>
            <a:ext cx="99218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6.</a:t>
            </a:r>
            <a:r>
              <a:rPr lang="zh-CN" altLang="en-US"/>
              <a:t>图片</a:t>
            </a:r>
            <a:r>
              <a:rPr lang="en-US" altLang="zh-CN"/>
              <a:t>-</a:t>
            </a:r>
            <a:r>
              <a:rPr lang="zh-CN" altLang="en-US"/>
              <a:t>加载图片时，需要多大的图，就加载多大的图。把大图加载进小控件里，除了占内存，不会带来任何收益。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7.</a:t>
            </a:r>
            <a:r>
              <a:rPr lang="zh-CN" altLang="en-US"/>
              <a:t>图片</a:t>
            </a:r>
            <a:r>
              <a:rPr lang="en-US" altLang="zh-CN"/>
              <a:t>-</a:t>
            </a:r>
            <a:r>
              <a:rPr lang="zh-CN" altLang="en-US"/>
              <a:t>禁止存在相同图片，不同对象的情况</a:t>
            </a:r>
            <a:endParaRPr lang="zh-CN" altLang="en-US"/>
          </a:p>
          <a:p>
            <a:r>
              <a:rPr lang="zh-CN" altLang="en-US"/>
              <a:t>典型场景就是用户头像。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用户头像如果是与</a:t>
            </a:r>
            <a:r>
              <a:rPr lang="en-US" altLang="zh-CN"/>
              <a:t>id</a:t>
            </a:r>
            <a:r>
              <a:rPr lang="zh-CN" altLang="en-US"/>
              <a:t>绑定，那么更新用户头像时，</a:t>
            </a:r>
            <a:r>
              <a:rPr lang="en-US" altLang="zh-CN"/>
              <a:t>id</a:t>
            </a:r>
            <a:r>
              <a:rPr lang="zh-CN" altLang="en-US"/>
              <a:t>是不变的。</a:t>
            </a:r>
            <a:r>
              <a:rPr lang="en-US" altLang="zh-CN"/>
              <a:t>Glide</a:t>
            </a:r>
            <a:r>
              <a:rPr lang="zh-CN" altLang="en-US"/>
              <a:t>无法及时更新。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用户头像如果是与</a:t>
            </a:r>
            <a:r>
              <a:rPr lang="en-US" altLang="zh-CN">
                <a:sym typeface="+mn-ea"/>
              </a:rPr>
              <a:t>id</a:t>
            </a:r>
            <a:r>
              <a:rPr lang="zh-CN" altLang="en-US">
                <a:sym typeface="+mn-ea"/>
              </a:rPr>
              <a:t>绑定，那么用户用的是系统默认头像，就会出现内存里有多个相同的像素数组，对应着不同对象。（</a:t>
            </a:r>
            <a:r>
              <a:rPr lang="en-US" altLang="zh-CN">
                <a:sym typeface="+mn-ea"/>
              </a:rPr>
              <a:t>QQ</a:t>
            </a:r>
            <a:r>
              <a:rPr lang="zh-CN" altLang="en-US">
                <a:sym typeface="+mn-ea"/>
              </a:rPr>
              <a:t>曾经有这样的问题。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8.</a:t>
            </a:r>
            <a:r>
              <a:rPr lang="zh-CN" altLang="en-US"/>
              <a:t>图片</a:t>
            </a:r>
            <a:r>
              <a:rPr lang="en-US" altLang="zh-CN"/>
              <a:t>-</a:t>
            </a:r>
            <a:r>
              <a:rPr lang="zh-CN" altLang="en-US"/>
              <a:t>发渐进式图片</a:t>
            </a:r>
            <a:endParaRPr lang="zh-CN" altLang="en-US"/>
          </a:p>
          <a:p>
            <a:r>
              <a:rPr lang="en-US" altLang="zh-CN"/>
              <a:t>Glide</a:t>
            </a:r>
            <a:r>
              <a:rPr lang="zh-CN" altLang="en-US"/>
              <a:t>不支持渐进式图片。Fresco支持，但它</a:t>
            </a:r>
            <a:r>
              <a:rPr lang="zh-CN" altLang="en-US"/>
              <a:t>底层涉及c++领域，阅读源码深入学习难度大。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690" y="1678940"/>
            <a:ext cx="100901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 sz="3110"/>
              <a:t>网络优化实践</a:t>
            </a:r>
            <a:endParaRPr lang="zh-CN" altLang="en-US" sz="311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675" y="1476375"/>
            <a:ext cx="977265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"/>
          <p:cNvSpPr>
            <a:spLocks noGrp="1"/>
          </p:cNvSpPr>
          <p:nvPr>
            <p:ph type="title" hasCustomPrompt="1"/>
          </p:nvPr>
        </p:nvSpPr>
        <p:spPr>
          <a:xfrm>
            <a:off x="1501027" y="146354"/>
            <a:ext cx="7789545" cy="650240"/>
          </a:xfrm>
        </p:spPr>
        <p:txBody>
          <a:bodyPr vert="horz" lIns="91440" tIns="45720" rIns="91440" bIns="45720" anchor="b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移动网络特性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1048596" name="文本框 1"/>
          <p:cNvSpPr txBox="1"/>
          <p:nvPr/>
        </p:nvSpPr>
        <p:spPr>
          <a:xfrm>
            <a:off x="695960" y="1319530"/>
            <a:ext cx="107549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延迟</a:t>
            </a:r>
            <a:endParaRPr lang="zh-CN" altLang="en-US" sz="2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097280" y="1847719"/>
            <a:ext cx="7775553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a.</a:t>
            </a:r>
            <a:r>
              <a:rPr lang="zh-CN" altLang="en-US" dirty="0" smtClean="0"/>
              <a:t>理论</a:t>
            </a:r>
            <a:r>
              <a:rPr lang="zh-CN" altLang="en-US" dirty="0"/>
              <a:t>极限：</a:t>
            </a:r>
            <a:r>
              <a:rPr lang="zh-CN" altLang="en-US" dirty="0" smtClean="0"/>
              <a:t>光速。</a:t>
            </a:r>
            <a:endParaRPr lang="en-US" altLang="zh-CN" dirty="0" smtClean="0"/>
          </a:p>
          <a:p>
            <a:r>
              <a:rPr lang="zh-CN" altLang="en-US" dirty="0" smtClean="0"/>
              <a:t>广州</a:t>
            </a:r>
            <a:r>
              <a:rPr lang="zh-CN" altLang="en-US" dirty="0"/>
              <a:t>到北京：</a:t>
            </a:r>
            <a:r>
              <a:rPr lang="en-US" altLang="zh-CN" dirty="0"/>
              <a:t>2100</a:t>
            </a:r>
            <a:r>
              <a:rPr lang="zh-CN" altLang="en-US" dirty="0"/>
              <a:t>公里。</a:t>
            </a:r>
            <a:r>
              <a:rPr lang="en-US" altLang="zh-CN" dirty="0"/>
              <a:t>RTT</a:t>
            </a:r>
            <a:r>
              <a:rPr lang="zh-CN" altLang="en-US" dirty="0"/>
              <a:t>（往返时延</a:t>
            </a:r>
            <a:r>
              <a:rPr lang="zh-CN" altLang="en-US" dirty="0"/>
              <a:t>）</a:t>
            </a:r>
            <a:r>
              <a:rPr lang="zh-CN" altLang="en-US" dirty="0"/>
              <a:t>：</a:t>
            </a:r>
            <a:r>
              <a:rPr lang="en-US" altLang="zh-CN" dirty="0"/>
              <a:t>14ms</a:t>
            </a:r>
            <a:r>
              <a:rPr lang="zh-CN" altLang="en-US" dirty="0"/>
              <a:t>左右</a:t>
            </a:r>
            <a:r>
              <a:rPr lang="zh-CN" altLang="en-US" dirty="0" smtClean="0"/>
              <a:t>。但实际</a:t>
            </a:r>
            <a:r>
              <a:rPr lang="en-US" altLang="zh-CN" dirty="0"/>
              <a:t>40ms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广州</a:t>
            </a:r>
            <a:r>
              <a:rPr lang="zh-CN" altLang="en-US" dirty="0"/>
              <a:t>到纽约：</a:t>
            </a:r>
            <a:r>
              <a:rPr lang="en-US" altLang="zh-CN" dirty="0"/>
              <a:t>1.3</a:t>
            </a:r>
            <a:r>
              <a:rPr lang="zh-CN" altLang="en-US" dirty="0"/>
              <a:t>万公里。</a:t>
            </a:r>
            <a:r>
              <a:rPr lang="en-US" altLang="zh-CN" dirty="0"/>
              <a:t>RTT</a:t>
            </a:r>
            <a:r>
              <a:rPr lang="zh-CN" altLang="en-US" dirty="0"/>
              <a:t>：</a:t>
            </a:r>
            <a:r>
              <a:rPr lang="en-US" altLang="zh-CN" dirty="0"/>
              <a:t>86ms</a:t>
            </a:r>
            <a:r>
              <a:rPr lang="zh-CN" altLang="en-US" dirty="0"/>
              <a:t>左右</a:t>
            </a:r>
            <a:r>
              <a:rPr lang="zh-CN" altLang="en-US" dirty="0" smtClean="0"/>
              <a:t>。但实际</a:t>
            </a:r>
            <a:r>
              <a:rPr lang="en-US" altLang="zh-CN" dirty="0"/>
              <a:t>180ms 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影响因素：传输</a:t>
            </a:r>
            <a:r>
              <a:rPr lang="zh-CN" altLang="en-US" dirty="0"/>
              <a:t>介质、设备处理</a:t>
            </a:r>
            <a:r>
              <a:rPr lang="zh-CN" altLang="en-US" dirty="0" smtClean="0"/>
              <a:t>时间、距离等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b.</a:t>
            </a:r>
            <a:r>
              <a:rPr lang="zh-CN" altLang="en-US" dirty="0" smtClean="0"/>
              <a:t>延迟：空口时延</a:t>
            </a:r>
            <a:r>
              <a:rPr lang="en-US" altLang="zh-CN" dirty="0" smtClean="0"/>
              <a:t>+</a:t>
            </a:r>
            <a:r>
              <a:rPr lang="zh-CN" altLang="en-US" dirty="0" smtClean="0"/>
              <a:t>网络时延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769" y="3563446"/>
            <a:ext cx="5950754" cy="246528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移动网络特性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2150417" y="983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59443" y="1363686"/>
            <a:ext cx="501451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2.</a:t>
            </a:r>
            <a:r>
              <a:rPr lang="zh-CN" altLang="en-US" sz="2000" dirty="0" smtClean="0"/>
              <a:t>带宽</a:t>
            </a:r>
            <a:r>
              <a:rPr lang="zh-CN" altLang="en-US" sz="2000" dirty="0"/>
              <a:t>：指在固定的时间可传输</a:t>
            </a:r>
            <a:r>
              <a:rPr lang="zh-CN" altLang="en-US" sz="2000" dirty="0" smtClean="0"/>
              <a:t>的数据量。</a:t>
            </a:r>
            <a:endParaRPr lang="en-US" altLang="zh-CN" sz="2000" dirty="0" smtClean="0"/>
          </a:p>
          <a:p>
            <a:endParaRPr lang="en-US" altLang="zh-CN" dirty="0" smtClean="0"/>
          </a:p>
          <a:p>
            <a:r>
              <a:rPr lang="en-US" altLang="zh-CN" sz="2000" dirty="0" smtClean="0"/>
              <a:t>3.</a:t>
            </a:r>
            <a:r>
              <a:rPr lang="zh-CN" altLang="en-US" sz="2000" dirty="0" smtClean="0"/>
              <a:t>用户实际感受到的网速</a:t>
            </a:r>
            <a:endParaRPr lang="en-US" altLang="zh-CN" sz="2000" dirty="0" smtClean="0"/>
          </a:p>
        </p:txBody>
      </p:sp>
      <p:pic>
        <p:nvPicPr>
          <p:cNvPr id="3078" name="Picture 6" descr="https://static001.geekbang.org/resource/image/36/83/368f97424661e9ee3295b8c610fb9b8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217" y="2377646"/>
            <a:ext cx="6210142" cy="137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289437" y="3732356"/>
            <a:ext cx="2646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不同网络制式的带宽和延迟的参考值</a:t>
            </a:r>
            <a:endParaRPr lang="zh-CN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9443" y="4067504"/>
            <a:ext cx="9320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用户感受到的网络主要</a:t>
            </a:r>
            <a:r>
              <a:rPr lang="zh-CN" altLang="en-US" dirty="0"/>
              <a:t>受延迟和带宽的影响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上表的延迟主要指的是空口时延。</a:t>
            </a:r>
            <a:r>
              <a:rPr lang="en-US" altLang="zh-CN" dirty="0" smtClean="0">
                <a:latin typeface="+mn-ea"/>
                <a:ea typeface="+mn-ea"/>
              </a:rPr>
              <a:t>5G</a:t>
            </a:r>
            <a:r>
              <a:rPr lang="zh-CN" altLang="en-US" dirty="0" smtClean="0">
                <a:latin typeface="+mn-ea"/>
                <a:ea typeface="+mn-ea"/>
              </a:rPr>
              <a:t>低时延的实现，一方面是减少转发节点，缩短源节点到目的节点的距离，另一方面就是大幅减少空口时延。</a:t>
            </a:r>
            <a:r>
              <a:rPr lang="en-US" altLang="zh-CN" dirty="0" smtClean="0">
                <a:latin typeface="+mn-ea"/>
                <a:ea typeface="+mn-ea"/>
              </a:rPr>
              <a:t>5G</a:t>
            </a:r>
            <a:r>
              <a:rPr lang="zh-CN" altLang="en-US" dirty="0" smtClean="0">
                <a:latin typeface="+mn-ea"/>
                <a:ea typeface="+mn-ea"/>
              </a:rPr>
              <a:t>并不能打破物理的理论极限。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移动网络特性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537970" y="1305385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4.</a:t>
            </a:r>
            <a:r>
              <a:rPr lang="zh-CN" altLang="en-US" sz="2000" dirty="0" smtClean="0">
                <a:hlinkClick r:id="rId1" action="ppaction://hlinkfile"/>
              </a:rPr>
              <a:t>移动网络与有线网络的差异</a:t>
            </a:r>
            <a:endParaRPr lang="en-US" altLang="zh-CN" sz="2000" dirty="0" smtClean="0"/>
          </a:p>
        </p:txBody>
      </p:sp>
      <p:sp>
        <p:nvSpPr>
          <p:cNvPr id="5" name="文本框 4"/>
          <p:cNvSpPr txBox="1"/>
          <p:nvPr/>
        </p:nvSpPr>
        <p:spPr>
          <a:xfrm flipH="1">
            <a:off x="1537970" y="1831701"/>
            <a:ext cx="36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 smtClean="0"/>
              <a:t>移动网络物理层架构</a:t>
            </a:r>
            <a:endParaRPr lang="en-US" altLang="zh-CN" dirty="0"/>
          </a:p>
        </p:txBody>
      </p:sp>
      <p:pic>
        <p:nvPicPr>
          <p:cNvPr id="4102" name="Picture 6" descr="https://static001.geekbang.org/resource/image/3b/de/3b27d9692bfc276aa16ac2e4c6effe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29" y="2181149"/>
            <a:ext cx="6057041" cy="173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537970" y="4056824"/>
            <a:ext cx="229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b.</a:t>
            </a:r>
            <a:r>
              <a:rPr lang="zh-CN" altLang="en-US" dirty="0" smtClean="0"/>
              <a:t>与有线网络的差异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移动网络特性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7" y="1071064"/>
            <a:ext cx="7395141" cy="25452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96" y="3616350"/>
            <a:ext cx="7395141" cy="27080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rPr>
              <a:t>移动网络特性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755" y="2349248"/>
            <a:ext cx="7864496" cy="277072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36078" y="1382413"/>
            <a:ext cx="99736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5.</a:t>
            </a:r>
            <a:r>
              <a:rPr lang="zh-CN" altLang="en-US" sz="2000" dirty="0"/>
              <a:t>弱网络</a:t>
            </a:r>
            <a:endParaRPr lang="en-US" altLang="zh-CN" sz="2000" dirty="0"/>
          </a:p>
          <a:p>
            <a:r>
              <a:rPr lang="zh-CN" altLang="en-US" dirty="0"/>
              <a:t>弱网络主要指的是高延迟、低带宽的网络场景。影响因素较多：信号强度、距离基站远近、使用的网络制式，也与网络拥塞有关，比如地铁站、演唱会现场人太多，导致手机分配到的资源有限。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296314" y="5107242"/>
            <a:ext cx="760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</a:rPr>
              <a:t>*误码：信号传输中，噪音、交流电或闪电造成的脉冲、传输设备故障及其他因素都会导致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</a:rPr>
              <a:t>误码。（比如传送的信号是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</a:rPr>
              <a:t>，而接收到的是</a:t>
            </a:r>
            <a:r>
              <a:rPr lang="en-US" altLang="zh-CN" sz="14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zh-CN" altLang="en-US" sz="1400" dirty="0" smtClean="0">
                <a:solidFill>
                  <a:schemeClr val="accent2">
                    <a:lumMod val="75000"/>
                  </a:schemeClr>
                </a:solidFill>
              </a:rPr>
              <a:t>）</a:t>
            </a:r>
            <a:endParaRPr lang="zh-CN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 smtClean="0"/>
              <a:t>Mars</a:t>
            </a:r>
            <a:r>
              <a:rPr lang="zh-CN" altLang="en-US" sz="2800" b="0" dirty="0" smtClean="0"/>
              <a:t>源码解析</a:t>
            </a:r>
            <a:endParaRPr lang="zh-CN" altLang="en-US" sz="2800" b="0" dirty="0"/>
          </a:p>
        </p:txBody>
      </p:sp>
      <p:sp>
        <p:nvSpPr>
          <p:cNvPr id="3" name="文本框 2"/>
          <p:cNvSpPr txBox="1"/>
          <p:nvPr/>
        </p:nvSpPr>
        <p:spPr>
          <a:xfrm>
            <a:off x="1271910" y="1354412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1.Mars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381914" y="1938804"/>
            <a:ext cx="89583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a.</a:t>
            </a:r>
            <a:r>
              <a:rPr lang="zh-CN" altLang="en-US" dirty="0" smtClean="0"/>
              <a:t>概览</a:t>
            </a:r>
            <a:endParaRPr lang="en-US" altLang="zh-CN" dirty="0" smtClean="0"/>
          </a:p>
          <a:p>
            <a:r>
              <a:rPr lang="en-US" altLang="zh-CN" dirty="0" smtClean="0">
                <a:hlinkClick r:id="rId1"/>
              </a:rPr>
              <a:t>Mars</a:t>
            </a:r>
            <a:r>
              <a:rPr lang="en-US" altLang="zh-CN" dirty="0" smtClean="0"/>
              <a:t> </a:t>
            </a:r>
            <a:r>
              <a:rPr lang="zh-CN" altLang="en-US" dirty="0"/>
              <a:t>是微信官方的终端基础组件，是一个使用 </a:t>
            </a:r>
            <a:r>
              <a:rPr lang="en-US" altLang="zh-CN" dirty="0"/>
              <a:t>C++ </a:t>
            </a:r>
            <a:r>
              <a:rPr lang="zh-CN" altLang="en-US" dirty="0"/>
              <a:t>编写的业务性无关，平台性无关的基础组件。目前已接入微信 </a:t>
            </a:r>
            <a:r>
              <a:rPr lang="en-US" altLang="zh-CN" dirty="0"/>
              <a:t>Android</a:t>
            </a:r>
            <a:r>
              <a:rPr lang="zh-CN" altLang="en-US" dirty="0"/>
              <a:t>、</a:t>
            </a:r>
            <a:r>
              <a:rPr lang="en-US" altLang="zh-CN" dirty="0"/>
              <a:t>iOS</a:t>
            </a:r>
            <a:r>
              <a:rPr lang="zh-CN" altLang="en-US" dirty="0"/>
              <a:t>、</a:t>
            </a:r>
            <a:r>
              <a:rPr lang="en-US" altLang="zh-CN" dirty="0"/>
              <a:t>Mac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WP </a:t>
            </a:r>
            <a:r>
              <a:rPr lang="zh-CN" altLang="en-US" dirty="0"/>
              <a:t>等</a:t>
            </a:r>
            <a:r>
              <a:rPr lang="zh-CN" altLang="en-US" dirty="0" smtClean="0"/>
              <a:t>客户端。</a:t>
            </a:r>
            <a:endParaRPr lang="en-US" altLang="zh-CN" dirty="0" smtClean="0"/>
          </a:p>
          <a:p>
            <a:r>
              <a:rPr lang="zh-CN" altLang="en-US" dirty="0"/>
              <a:t>主要组成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COMM</a:t>
            </a:r>
            <a:r>
              <a:rPr lang="zh-CN" altLang="en-US" dirty="0" smtClean="0"/>
              <a:t>：</a:t>
            </a:r>
            <a:r>
              <a:rPr lang="zh-CN" altLang="en-US" dirty="0"/>
              <a:t>基础</a:t>
            </a:r>
            <a:r>
              <a:rPr lang="zh-CN" altLang="en-US" dirty="0" smtClean="0"/>
              <a:t>库。可以</a:t>
            </a:r>
            <a:r>
              <a:rPr lang="zh-CN" altLang="en-US" dirty="0"/>
              <a:t>独立使用的公共库，包括 </a:t>
            </a:r>
            <a:r>
              <a:rPr lang="en-US" altLang="zh-CN" dirty="0"/>
              <a:t>socket</a:t>
            </a:r>
            <a:r>
              <a:rPr lang="zh-CN" altLang="en-US" dirty="0"/>
              <a:t>、线程、消息队列、协程</a:t>
            </a:r>
            <a:r>
              <a:rPr lang="zh-CN" altLang="en-US" dirty="0" smtClean="0"/>
              <a:t>等。</a:t>
            </a:r>
            <a:endParaRPr lang="en-US" altLang="zh-CN" dirty="0" smtClean="0"/>
          </a:p>
          <a:p>
            <a:r>
              <a:rPr lang="en-US" altLang="zh-CN" dirty="0" smtClean="0"/>
              <a:t>XLOG</a:t>
            </a:r>
            <a:r>
              <a:rPr lang="zh-CN" altLang="en-US" dirty="0" smtClean="0"/>
              <a:t>：</a:t>
            </a:r>
            <a:r>
              <a:rPr lang="zh-CN" altLang="en-US" dirty="0"/>
              <a:t>通用日志</a:t>
            </a:r>
            <a:r>
              <a:rPr lang="zh-CN" altLang="en-US" dirty="0" smtClean="0"/>
              <a:t>模块。可单独使用。支持加密，日志文件输出。</a:t>
            </a:r>
            <a:endParaRPr lang="en-US" altLang="zh-CN" dirty="0" smtClean="0"/>
          </a:p>
          <a:p>
            <a:r>
              <a:rPr lang="en-US" altLang="zh-CN" dirty="0" smtClean="0"/>
              <a:t>SDT</a:t>
            </a:r>
            <a:r>
              <a:rPr lang="zh-CN" altLang="en-US" dirty="0" smtClean="0"/>
              <a:t>：网络</a:t>
            </a:r>
            <a:r>
              <a:rPr lang="zh-CN" altLang="en-US" dirty="0"/>
              <a:t>诊断</a:t>
            </a:r>
            <a:r>
              <a:rPr lang="zh-CN" altLang="en-US" dirty="0" smtClean="0"/>
              <a:t>模块。</a:t>
            </a:r>
            <a:endParaRPr lang="en-US" altLang="zh-CN" dirty="0" smtClean="0"/>
          </a:p>
          <a:p>
            <a:r>
              <a:rPr lang="en-US" altLang="zh-CN" dirty="0" smtClean="0"/>
              <a:t>STN</a:t>
            </a:r>
            <a:r>
              <a:rPr lang="zh-CN" altLang="en-US" dirty="0" smtClean="0"/>
              <a:t>：信令网络模块。其中</a:t>
            </a:r>
            <a:r>
              <a:rPr lang="en-US" altLang="zh-CN" dirty="0"/>
              <a:t>STN</a:t>
            </a:r>
            <a:r>
              <a:rPr lang="zh-CN" altLang="en-US" dirty="0"/>
              <a:t>是</a:t>
            </a:r>
            <a:r>
              <a:rPr lang="en-US" altLang="zh-CN" dirty="0"/>
              <a:t>mars</a:t>
            </a:r>
            <a:r>
              <a:rPr lang="zh-CN" altLang="en-US" dirty="0"/>
              <a:t>的核心</a:t>
            </a:r>
            <a:r>
              <a:rPr lang="zh-CN" altLang="en-US" dirty="0" smtClean="0"/>
              <a:t>模块，需要配合</a:t>
            </a:r>
            <a:r>
              <a:rPr lang="en-US" altLang="zh-CN" dirty="0" smtClean="0"/>
              <a:t>SDT</a:t>
            </a:r>
            <a:r>
              <a:rPr lang="zh-CN" altLang="en-US" dirty="0" smtClean="0"/>
              <a:t>模块使用。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b.</a:t>
            </a:r>
            <a:r>
              <a:rPr lang="zh-CN" altLang="en-US" dirty="0" smtClean="0"/>
              <a:t>何为信令网络？</a:t>
            </a:r>
            <a:endParaRPr lang="en-US" altLang="zh-CN" dirty="0" smtClean="0"/>
          </a:p>
          <a:p>
            <a:r>
              <a:rPr lang="zh-CN" altLang="en-US" dirty="0">
                <a:latin typeface="+mn-ea"/>
                <a:ea typeface="+mn-ea"/>
              </a:rPr>
              <a:t>微信的网络框架：大体分为两种类型：信令网络、数据网络。其中</a:t>
            </a:r>
            <a:r>
              <a:rPr lang="en-US" altLang="zh-CN" dirty="0">
                <a:latin typeface="+mn-ea"/>
                <a:ea typeface="+mn-ea"/>
              </a:rPr>
              <a:t>STN</a:t>
            </a:r>
            <a:r>
              <a:rPr lang="zh-CN" altLang="en-US" dirty="0">
                <a:latin typeface="+mn-ea"/>
                <a:ea typeface="+mn-ea"/>
              </a:rPr>
              <a:t>负责信令网络，</a:t>
            </a:r>
            <a:r>
              <a:rPr lang="en-US" altLang="zh-CN" dirty="0">
                <a:latin typeface="+mn-ea"/>
                <a:ea typeface="+mn-ea"/>
              </a:rPr>
              <a:t>CDN</a:t>
            </a:r>
            <a:r>
              <a:rPr lang="zh-CN" altLang="en-US" dirty="0">
                <a:latin typeface="+mn-ea"/>
                <a:ea typeface="+mn-ea"/>
              </a:rPr>
              <a:t>组件则负责数据网络。</a:t>
            </a:r>
            <a:r>
              <a:rPr lang="en-US" altLang="zh-CN" dirty="0" smtClean="0">
                <a:latin typeface="+mn-ea"/>
                <a:ea typeface="+mn-ea"/>
              </a:rPr>
              <a:t>CDN</a:t>
            </a:r>
            <a:r>
              <a:rPr lang="zh-CN" altLang="en-US" dirty="0" smtClean="0">
                <a:latin typeface="+mn-ea"/>
                <a:ea typeface="+mn-ea"/>
              </a:rPr>
              <a:t>不开源。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zh-CN" altLang="en-US" dirty="0">
                <a:latin typeface="+mn-ea"/>
                <a:ea typeface="+mn-ea"/>
              </a:rPr>
              <a:t>一般来说回包大小不超过</a:t>
            </a:r>
            <a:r>
              <a:rPr lang="en-US" altLang="zh-CN" dirty="0">
                <a:latin typeface="+mn-ea"/>
                <a:ea typeface="+mn-ea"/>
              </a:rPr>
              <a:t>64kb</a:t>
            </a:r>
            <a:r>
              <a:rPr lang="zh-CN" altLang="en-US" dirty="0">
                <a:latin typeface="+mn-ea"/>
                <a:ea typeface="+mn-ea"/>
              </a:rPr>
              <a:t>都认为是信令数据。在微信内部：消息语音等</a:t>
            </a:r>
            <a:r>
              <a:rPr lang="zh-CN" altLang="en-US" dirty="0" smtClean="0">
                <a:latin typeface="+mn-ea"/>
                <a:ea typeface="+mn-ea"/>
              </a:rPr>
              <a:t>是</a:t>
            </a:r>
            <a:r>
              <a:rPr lang="en-US" altLang="zh-CN" dirty="0" smtClean="0">
                <a:latin typeface="+mn-ea"/>
                <a:ea typeface="+mn-ea"/>
              </a:rPr>
              <a:t>STN</a:t>
            </a:r>
            <a:r>
              <a:rPr lang="zh-CN" altLang="en-US" dirty="0" smtClean="0">
                <a:latin typeface="+mn-ea"/>
                <a:ea typeface="+mn-ea"/>
              </a:rPr>
              <a:t>数据</a:t>
            </a:r>
            <a:r>
              <a:rPr lang="zh-CN" altLang="en-US" dirty="0">
                <a:latin typeface="+mn-ea"/>
                <a:ea typeface="+mn-ea"/>
              </a:rPr>
              <a:t>，图片视频</a:t>
            </a:r>
            <a:r>
              <a:rPr lang="zh-CN" altLang="en-US" dirty="0" smtClean="0">
                <a:latin typeface="+mn-ea"/>
                <a:ea typeface="+mn-ea"/>
              </a:rPr>
              <a:t>是</a:t>
            </a:r>
            <a:r>
              <a:rPr lang="en-US" altLang="zh-CN" dirty="0" smtClean="0">
                <a:latin typeface="+mn-ea"/>
                <a:ea typeface="+mn-ea"/>
              </a:rPr>
              <a:t>CDN</a:t>
            </a:r>
            <a:r>
              <a:rPr lang="zh-CN" altLang="en-US" dirty="0" smtClean="0">
                <a:latin typeface="+mn-ea"/>
                <a:ea typeface="+mn-ea"/>
              </a:rPr>
              <a:t>数据。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b="0" dirty="0"/>
              <a:t>Mars</a:t>
            </a:r>
            <a:r>
              <a:rPr lang="zh-CN" altLang="en-US" sz="2800" b="0" dirty="0"/>
              <a:t>源码解析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1182532" y="1430039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c.</a:t>
            </a:r>
            <a:r>
              <a:rPr lang="zh-CN" altLang="en-US" sz="2000" dirty="0" smtClean="0"/>
              <a:t>为什么是</a:t>
            </a:r>
            <a:r>
              <a:rPr lang="en-US" altLang="zh-CN" sz="2000" dirty="0" smtClean="0"/>
              <a:t>C++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2532" y="1799370"/>
            <a:ext cx="9825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对于</a:t>
            </a:r>
            <a:r>
              <a:rPr lang="zh-CN" altLang="en-US" dirty="0"/>
              <a:t>大型应用来说跨平台是非常重要的。我们不希望所有的优化 </a:t>
            </a:r>
            <a:r>
              <a:rPr lang="en-US" altLang="zh-CN" dirty="0"/>
              <a:t>Android </a:t>
            </a:r>
            <a:r>
              <a:rPr lang="zh-CN" altLang="en-US" dirty="0"/>
              <a:t>和 </a:t>
            </a:r>
            <a:r>
              <a:rPr lang="en-US" altLang="zh-CN" dirty="0"/>
              <a:t>iOS </a:t>
            </a:r>
            <a:r>
              <a:rPr lang="zh-CN" altLang="en-US" dirty="0"/>
              <a:t>都要各自去实现一套，不仅浪费人力而且还容易出问题</a:t>
            </a:r>
            <a:r>
              <a:rPr lang="zh-CN" altLang="en-US" dirty="0" smtClean="0"/>
              <a:t>。</a:t>
            </a:r>
            <a:r>
              <a:rPr lang="en-US" altLang="zh-CN" dirty="0" smtClean="0"/>
              <a:t>”</a:t>
            </a:r>
            <a:endParaRPr lang="en-US" altLang="zh-CN" dirty="0" smtClean="0"/>
          </a:p>
          <a:p>
            <a:r>
              <a:rPr lang="en-US" altLang="zh-CN" dirty="0" smtClean="0"/>
              <a:t>“</a:t>
            </a:r>
            <a:r>
              <a:rPr lang="zh-CN" altLang="en-US" dirty="0" smtClean="0"/>
              <a:t>网络层</a:t>
            </a:r>
            <a:r>
              <a:rPr lang="zh-CN" altLang="en-US" dirty="0"/>
              <a:t>其实和系统以及</a:t>
            </a:r>
            <a:r>
              <a:rPr lang="en-US" altLang="zh-CN" dirty="0"/>
              <a:t>UI</a:t>
            </a:r>
            <a:r>
              <a:rPr lang="zh-CN" altLang="en-US" dirty="0"/>
              <a:t>界面的耦合很小，除了硬件设备相关、</a:t>
            </a:r>
            <a:r>
              <a:rPr lang="en-US" altLang="zh-CN" dirty="0" err="1"/>
              <a:t>WebView</a:t>
            </a:r>
            <a:r>
              <a:rPr lang="zh-CN" altLang="en-US" dirty="0"/>
              <a:t>等需要依赖系统的部分外，网络层几乎都可以实现跨</a:t>
            </a:r>
            <a:r>
              <a:rPr lang="zh-CN" altLang="en-US" dirty="0" smtClean="0"/>
              <a:t>平台</a:t>
            </a:r>
            <a:r>
              <a:rPr lang="zh-CN" altLang="en-US" dirty="0"/>
              <a:t>。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82532" y="3129099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d.</a:t>
            </a:r>
            <a:r>
              <a:rPr lang="zh-CN" altLang="en-US" sz="2000" dirty="0" smtClean="0"/>
              <a:t>与其他网络库的对比</a:t>
            </a:r>
            <a:endParaRPr lang="zh-CN" altLang="en-US" sz="2000" dirty="0"/>
          </a:p>
        </p:txBody>
      </p:sp>
      <p:pic>
        <p:nvPicPr>
          <p:cNvPr id="11" name="Picture 2" descr="https://static001.geekbang.org/resource/image/ec/ef/ec4efbcad6a976425731ebcfdf4917ef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21" y="-4967389"/>
            <a:ext cx="10458450" cy="1129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  <p:tag name="KSO_WM_SLIDE_ID" val="diagram20200864_1"/>
  <p:tag name="KSO_WM_TEMPLATE_SUBCATEGORY" val="1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864*454"/>
  <p:tag name="KSO_WM_SLIDE_POSITION" val="47*37"/>
  <p:tag name="KSO_WM_TAG_VERSION" val="1.0"/>
  <p:tag name="KSO_WM_SLIDE_LAYOUT" val="a_f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26.0},&quot;minSize&quot;:{&quot;size1&quot;:26.0},&quot;maxSize&quot;:{&quot;size1&quot;:26.0},&quot;edge&quot;:{&quot;left&quot;:true,&quot;top&quot;:true,&quot;right&quot;:true,&quot;bottom&quot;:true},&quot;backgroundInfo&quot;:[{&quot;type&quot;:&quot;general&quot;,&quot;left&quot;:0.0,&quot;top&quot;:0.0,&quot;right&quot;:0.0,&quot;bottom&quot;:0.0},{&quot;type&quot;:&quot;frame&quot;,&quot;left&quot;:0.0,&quot;top&quot;:0.0,&quot;right&quot;:0.0,&quot;bottom&quot;:0.0}],&quot;subLayout&quot;:[{&quot;direction&quot;:0,&quot;horizontalAlign&quot;:0,&quot;verticalAlign&quot;:1,&quot;type&quot;:0,&quot;diagramDirection&quot;:0,&quot;canSetOverLayout&quot;:0,&quot;isOverLayout&quot;:0,&quot;margin&quot;:{&quot;left&quot;:1.69,&quot;top&quot;:1.319,&quot;right&quot;:1.69,&quot;bottom&quot;:0.163},&quot;edge&quot;:{&quot;left&quot;:true,&quot;top&quot;:true,&quot;right&quot;:true,&quot;bottom&quot;:false}},{&quot;direction&quot;:0,&quot;horizontalAlign&quot;:0,&quot;verticalAlign&quot;:1,&quot;type&quot;:0,&quot;diagramDirection&quot;:0,&quot;canSetOverLayout&quot;:0,&quot;isOverLayout&quot;:0,&quot;margin&quot;:{&quot;left&quot;:1.69,&quot;top&quot;:0.026,&quot;right&quot;:1.69,&quot;bottom&quot;:1.69},&quot;edge&quot;:{&quot;left&quot;:true,&quot;top&quot;:false,&quot;right&quot;:true,&quot;bottom&quot;:true}}]}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6504</Words>
  <Application>WPS 演示</Application>
  <PresentationFormat>宽屏</PresentationFormat>
  <Paragraphs>297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 Light</vt:lpstr>
      <vt:lpstr>Arial Unicode MS</vt:lpstr>
      <vt:lpstr>等线</vt:lpstr>
      <vt:lpstr>Calibri</vt:lpstr>
      <vt:lpstr>Office 主题​​</vt:lpstr>
      <vt:lpstr>PowerPoint 演示文稿</vt:lpstr>
      <vt:lpstr>PowerPoint 演示文稿</vt:lpstr>
      <vt:lpstr>移动网络特性</vt:lpstr>
      <vt:lpstr>移动网络特性</vt:lpstr>
      <vt:lpstr>移动网络特性</vt:lpstr>
      <vt:lpstr>移动网络特性</vt:lpstr>
      <vt:lpstr>移动网络特性</vt:lpstr>
      <vt:lpstr>Mars源码解析</vt:lpstr>
      <vt:lpstr>Mars源码解析</vt:lpstr>
      <vt:lpstr>Mars源码解析</vt:lpstr>
      <vt:lpstr>Mars源码解析</vt:lpstr>
      <vt:lpstr>Mars源码解析</vt:lpstr>
      <vt:lpstr>Mars源码解析</vt:lpstr>
      <vt:lpstr>Mars源码解析</vt:lpstr>
      <vt:lpstr>Mars源码解析</vt:lpstr>
      <vt:lpstr>Mars源码解析</vt:lpstr>
      <vt:lpstr>Mars源码解析</vt:lpstr>
      <vt:lpstr>Mars源码解析 </vt:lpstr>
      <vt:lpstr>Mars源码解析</vt:lpstr>
      <vt:lpstr>Mars源码解析</vt:lpstr>
      <vt:lpstr>网络优化实践</vt:lpstr>
      <vt:lpstr>网络优化实践</vt:lpstr>
      <vt:lpstr>网络优化实践</vt:lpstr>
      <vt:lpstr>网络优化实践</vt:lpstr>
      <vt:lpstr>网络优化实践</vt:lpstr>
      <vt:lpstr>网络优化实践</vt:lpstr>
      <vt:lpstr>网络优化实践</vt:lpstr>
      <vt:lpstr>网络优化实践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年终总结</dc:title>
  <dc:creator>kingsoft</dc:creator>
  <cp:lastModifiedBy>Tu Fei</cp:lastModifiedBy>
  <cp:revision>107</cp:revision>
  <dcterms:created xsi:type="dcterms:W3CDTF">2021-01-12T09:49:00Z</dcterms:created>
  <dcterms:modified xsi:type="dcterms:W3CDTF">2021-02-05T12:35:14Z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